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rimo Bold" charset="1" panose="020B0704020202020204"/>
      <p:regular r:id="rId34"/>
    </p:embeddedFont>
    <p:embeddedFont>
      <p:font typeface="Arimo" charset="1" panose="020B0604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 Id="rId4"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8.png" Type="http://schemas.openxmlformats.org/officeDocument/2006/relationships/image"/><Relationship Id="rId4"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7" cy="10287000"/>
          </a:xfrm>
          <a:custGeom>
            <a:avLst/>
            <a:gdLst/>
            <a:ahLst/>
            <a:cxnLst/>
            <a:rect r="r" b="b" t="t" l="l"/>
            <a:pathLst>
              <a:path h="10287000" w="18287997">
                <a:moveTo>
                  <a:pt x="0" y="0"/>
                </a:moveTo>
                <a:lnTo>
                  <a:pt x="18287997" y="0"/>
                </a:lnTo>
                <a:lnTo>
                  <a:pt x="18287997" y="10287000"/>
                </a:lnTo>
                <a:lnTo>
                  <a:pt x="0" y="10287000"/>
                </a:lnTo>
                <a:lnTo>
                  <a:pt x="0" y="0"/>
                </a:lnTo>
                <a:close/>
              </a:path>
            </a:pathLst>
          </a:custGeom>
          <a:blipFill>
            <a:blip r:embed="rId2"/>
            <a:stretch>
              <a:fillRect l="0" t="0" r="-11"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5" t="0" r="-5" b="0"/>
              </a:stretch>
            </a:blipFill>
          </p:spPr>
        </p:sp>
      </p:grpSp>
      <p:grpSp>
        <p:nvGrpSpPr>
          <p:cNvPr name="Group 5" id="5"/>
          <p:cNvGrpSpPr/>
          <p:nvPr/>
        </p:nvGrpSpPr>
        <p:grpSpPr>
          <a:xfrm rot="0">
            <a:off x="5878544" y="0"/>
            <a:ext cx="6530909" cy="10287000"/>
            <a:chOff x="0" y="0"/>
            <a:chExt cx="8707878" cy="13716000"/>
          </a:xfrm>
        </p:grpSpPr>
        <p:sp>
          <p:nvSpPr>
            <p:cNvPr name="Freeform 6" id="6"/>
            <p:cNvSpPr/>
            <p:nvPr/>
          </p:nvSpPr>
          <p:spPr>
            <a:xfrm flipH="false" flipV="false" rot="0">
              <a:off x="0" y="0"/>
              <a:ext cx="8707882" cy="13716000"/>
            </a:xfrm>
            <a:custGeom>
              <a:avLst/>
              <a:gdLst/>
              <a:ahLst/>
              <a:cxnLst/>
              <a:rect r="r" b="b" t="t" l="l"/>
              <a:pathLst>
                <a:path h="13716000" w="8707882">
                  <a:moveTo>
                    <a:pt x="0" y="0"/>
                  </a:moveTo>
                  <a:lnTo>
                    <a:pt x="8707882" y="0"/>
                  </a:lnTo>
                  <a:lnTo>
                    <a:pt x="8707882" y="13716000"/>
                  </a:lnTo>
                  <a:lnTo>
                    <a:pt x="0" y="13716000"/>
                  </a:lnTo>
                  <a:close/>
                </a:path>
              </a:pathLst>
            </a:custGeom>
            <a:solidFill>
              <a:srgbClr val="476681"/>
            </a:solidFill>
          </p:spPr>
        </p:sp>
      </p:grpSp>
      <p:grpSp>
        <p:nvGrpSpPr>
          <p:cNvPr name="Group 7" id="7"/>
          <p:cNvGrpSpPr/>
          <p:nvPr/>
        </p:nvGrpSpPr>
        <p:grpSpPr>
          <a:xfrm rot="-10117966">
            <a:off x="6927820" y="1863548"/>
            <a:ext cx="4432352" cy="3826904"/>
            <a:chOff x="0" y="0"/>
            <a:chExt cx="5909802" cy="5102538"/>
          </a:xfrm>
        </p:grpSpPr>
        <p:sp>
          <p:nvSpPr>
            <p:cNvPr name="Freeform 8" id="8"/>
            <p:cNvSpPr/>
            <p:nvPr/>
          </p:nvSpPr>
          <p:spPr>
            <a:xfrm flipH="false" flipV="false" rot="0">
              <a:off x="-1270" y="0"/>
              <a:ext cx="5912358" cy="5102606"/>
            </a:xfrm>
            <a:custGeom>
              <a:avLst/>
              <a:gdLst/>
              <a:ahLst/>
              <a:cxnLst/>
              <a:rect r="r" b="b" t="t" l="l"/>
              <a:pathLst>
                <a:path h="5102606" w="5912358">
                  <a:moveTo>
                    <a:pt x="5080" y="5059680"/>
                  </a:moveTo>
                  <a:lnTo>
                    <a:pt x="2931414" y="14224"/>
                  </a:lnTo>
                  <a:cubicBezTo>
                    <a:pt x="2936494" y="5461"/>
                    <a:pt x="2945892" y="0"/>
                    <a:pt x="2956179" y="0"/>
                  </a:cubicBezTo>
                  <a:cubicBezTo>
                    <a:pt x="2966466" y="0"/>
                    <a:pt x="2975737" y="5461"/>
                    <a:pt x="2980944" y="14224"/>
                  </a:cubicBezTo>
                  <a:lnTo>
                    <a:pt x="5907278" y="5059680"/>
                  </a:lnTo>
                  <a:cubicBezTo>
                    <a:pt x="5912358" y="5068570"/>
                    <a:pt x="5912358" y="5079365"/>
                    <a:pt x="5907278" y="5088255"/>
                  </a:cubicBezTo>
                  <a:cubicBezTo>
                    <a:pt x="5902198" y="5097145"/>
                    <a:pt x="5892673" y="5102606"/>
                    <a:pt x="5882513" y="5102606"/>
                  </a:cubicBezTo>
                  <a:lnTo>
                    <a:pt x="29845" y="5102606"/>
                  </a:lnTo>
                  <a:cubicBezTo>
                    <a:pt x="19685" y="5102606"/>
                    <a:pt x="10160" y="5097145"/>
                    <a:pt x="5080" y="5088255"/>
                  </a:cubicBezTo>
                  <a:cubicBezTo>
                    <a:pt x="0" y="5079365"/>
                    <a:pt x="0" y="5068443"/>
                    <a:pt x="5080" y="5059680"/>
                  </a:cubicBezTo>
                  <a:moveTo>
                    <a:pt x="54483" y="5088382"/>
                  </a:moveTo>
                  <a:lnTo>
                    <a:pt x="29718" y="5074031"/>
                  </a:lnTo>
                  <a:lnTo>
                    <a:pt x="29718" y="5045456"/>
                  </a:lnTo>
                  <a:lnTo>
                    <a:pt x="5882513" y="5045456"/>
                  </a:lnTo>
                  <a:lnTo>
                    <a:pt x="5882513" y="5074031"/>
                  </a:lnTo>
                  <a:lnTo>
                    <a:pt x="5857748" y="5088382"/>
                  </a:lnTo>
                  <a:lnTo>
                    <a:pt x="2931414" y="42926"/>
                  </a:lnTo>
                  <a:lnTo>
                    <a:pt x="2956179" y="28575"/>
                  </a:lnTo>
                  <a:lnTo>
                    <a:pt x="2980944" y="42926"/>
                  </a:lnTo>
                  <a:lnTo>
                    <a:pt x="54610" y="5088255"/>
                  </a:lnTo>
                  <a:close/>
                </a:path>
              </a:pathLst>
            </a:custGeom>
            <a:solidFill>
              <a:srgbClr val="FFFFFF"/>
            </a:solidFill>
          </p:spPr>
        </p:sp>
      </p:grpSp>
      <p:grpSp>
        <p:nvGrpSpPr>
          <p:cNvPr name="Group 9" id="9"/>
          <p:cNvGrpSpPr/>
          <p:nvPr/>
        </p:nvGrpSpPr>
        <p:grpSpPr>
          <a:xfrm rot="475667">
            <a:off x="6845936" y="2762250"/>
            <a:ext cx="4976496" cy="1779006"/>
            <a:chOff x="0" y="0"/>
            <a:chExt cx="6635328" cy="2372008"/>
          </a:xfrm>
        </p:grpSpPr>
        <p:sp>
          <p:nvSpPr>
            <p:cNvPr name="Freeform 10" id="10"/>
            <p:cNvSpPr/>
            <p:nvPr/>
          </p:nvSpPr>
          <p:spPr>
            <a:xfrm flipH="false" flipV="false" rot="0">
              <a:off x="0" y="0"/>
              <a:ext cx="6635369" cy="2371979"/>
            </a:xfrm>
            <a:custGeom>
              <a:avLst/>
              <a:gdLst/>
              <a:ahLst/>
              <a:cxnLst/>
              <a:rect r="r" b="b" t="t" l="l"/>
              <a:pathLst>
                <a:path h="2371979" w="6635369">
                  <a:moveTo>
                    <a:pt x="0" y="0"/>
                  </a:moveTo>
                  <a:lnTo>
                    <a:pt x="6635369" y="0"/>
                  </a:lnTo>
                  <a:lnTo>
                    <a:pt x="6635369" y="2371979"/>
                  </a:lnTo>
                  <a:lnTo>
                    <a:pt x="0" y="2371979"/>
                  </a:lnTo>
                  <a:close/>
                </a:path>
              </a:pathLst>
            </a:custGeom>
            <a:solidFill>
              <a:srgbClr val="476681"/>
            </a:solidFill>
          </p:spPr>
        </p:sp>
      </p:grpSp>
      <p:sp>
        <p:nvSpPr>
          <p:cNvPr name="TextBox 11" id="11"/>
          <p:cNvSpPr txBox="true"/>
          <p:nvPr/>
        </p:nvSpPr>
        <p:spPr>
          <a:xfrm rot="0">
            <a:off x="1932191" y="2877312"/>
            <a:ext cx="14423606" cy="1074420"/>
          </a:xfrm>
          <a:prstGeom prst="rect">
            <a:avLst/>
          </a:prstGeom>
        </p:spPr>
        <p:txBody>
          <a:bodyPr anchor="t" rtlCol="false" tIns="0" lIns="0" bIns="0" rIns="0">
            <a:spAutoFit/>
          </a:bodyPr>
          <a:lstStyle/>
          <a:p>
            <a:pPr algn="ctr">
              <a:lnSpc>
                <a:spcPts val="8640"/>
              </a:lnSpc>
            </a:pPr>
            <a:r>
              <a:rPr lang="en-US" sz="6000" spc="150">
                <a:solidFill>
                  <a:srgbClr val="FFFFFF"/>
                </a:solidFill>
                <a:ea typeface="Arimo Bold"/>
              </a:rPr>
              <a:t>基于多源数据融合的台风强度和路径预报</a:t>
            </a:r>
          </a:p>
        </p:txBody>
      </p:sp>
      <p:sp>
        <p:nvSpPr>
          <p:cNvPr name="TextBox 12" id="12"/>
          <p:cNvSpPr txBox="true"/>
          <p:nvPr/>
        </p:nvSpPr>
        <p:spPr>
          <a:xfrm rot="0">
            <a:off x="7192627" y="6676900"/>
            <a:ext cx="3902745" cy="3219450"/>
          </a:xfrm>
          <a:prstGeom prst="rect">
            <a:avLst/>
          </a:prstGeom>
        </p:spPr>
        <p:txBody>
          <a:bodyPr anchor="t" rtlCol="false" tIns="0" lIns="0" bIns="0" rIns="0">
            <a:spAutoFit/>
          </a:bodyPr>
          <a:lstStyle/>
          <a:p>
            <a:pPr algn="l">
              <a:lnSpc>
                <a:spcPts val="3600"/>
              </a:lnSpc>
            </a:pPr>
            <a:r>
              <a:rPr lang="en-US" sz="3000">
                <a:solidFill>
                  <a:srgbClr val="FFFFFF"/>
                </a:solidFill>
                <a:ea typeface="Arimo Bold"/>
              </a:rPr>
              <a:t>姓       名：梁厚</a:t>
            </a:r>
          </a:p>
          <a:p>
            <a:pPr algn="l">
              <a:lnSpc>
                <a:spcPts val="3600"/>
              </a:lnSpc>
            </a:pPr>
          </a:p>
          <a:p>
            <a:pPr algn="l">
              <a:lnSpc>
                <a:spcPts val="3600"/>
              </a:lnSpc>
            </a:pPr>
            <a:r>
              <a:rPr lang="en-US" sz="3000">
                <a:solidFill>
                  <a:srgbClr val="FFFFFF"/>
                </a:solidFill>
                <a:latin typeface="Arimo Bold"/>
                <a:ea typeface="Arimo Bold"/>
              </a:rPr>
              <a:t>学       号：2051840</a:t>
            </a:r>
          </a:p>
          <a:p>
            <a:pPr algn="l">
              <a:lnSpc>
                <a:spcPts val="3600"/>
              </a:lnSpc>
            </a:pPr>
          </a:p>
          <a:p>
            <a:pPr algn="l">
              <a:lnSpc>
                <a:spcPts val="3600"/>
              </a:lnSpc>
            </a:pPr>
            <a:r>
              <a:rPr lang="en-US" sz="3000">
                <a:solidFill>
                  <a:srgbClr val="FFFFFF"/>
                </a:solidFill>
                <a:ea typeface="Arimo Bold"/>
              </a:rPr>
              <a:t>院       系：软件学院</a:t>
            </a:r>
          </a:p>
          <a:p>
            <a:pPr algn="l">
              <a:lnSpc>
                <a:spcPts val="3600"/>
              </a:lnSpc>
            </a:pPr>
          </a:p>
          <a:p>
            <a:pPr algn="l">
              <a:lnSpc>
                <a:spcPts val="3600"/>
              </a:lnSpc>
            </a:pPr>
            <a:r>
              <a:rPr lang="en-US" sz="3000">
                <a:solidFill>
                  <a:srgbClr val="FFFFFF"/>
                </a:solidFill>
                <a:ea typeface="Arimo Bold"/>
              </a:rPr>
              <a:t>指导教师：穆斌</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58686" y="5204620"/>
            <a:ext cx="4085358" cy="4085358"/>
            <a:chOff x="0" y="0"/>
            <a:chExt cx="5447144" cy="5447144"/>
          </a:xfrm>
        </p:grpSpPr>
        <p:sp>
          <p:nvSpPr>
            <p:cNvPr name="Freeform 3" id="3"/>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grpSp>
        <p:nvGrpSpPr>
          <p:cNvPr name="Group 4" id="4"/>
          <p:cNvGrpSpPr/>
          <p:nvPr/>
        </p:nvGrpSpPr>
        <p:grpSpPr>
          <a:xfrm rot="0">
            <a:off x="9400262" y="2071226"/>
            <a:ext cx="4085358" cy="4085358"/>
            <a:chOff x="0" y="0"/>
            <a:chExt cx="5447144" cy="5447144"/>
          </a:xfrm>
        </p:grpSpPr>
        <p:sp>
          <p:nvSpPr>
            <p:cNvPr name="Freeform 5" id="5"/>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sp>
        <p:nvSpPr>
          <p:cNvPr name="TextBox 6" id="6"/>
          <p:cNvSpPr txBox="true"/>
          <p:nvPr/>
        </p:nvSpPr>
        <p:spPr>
          <a:xfrm rot="0">
            <a:off x="8906908" y="2444477"/>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图像数据</a:t>
            </a:r>
          </a:p>
        </p:txBody>
      </p:sp>
      <p:sp>
        <p:nvSpPr>
          <p:cNvPr name="TextBox 7" id="7"/>
          <p:cNvSpPr txBox="true"/>
          <p:nvPr/>
        </p:nvSpPr>
        <p:spPr>
          <a:xfrm rot="0">
            <a:off x="9826115" y="3255513"/>
            <a:ext cx="7319010" cy="2028063"/>
          </a:xfrm>
          <a:prstGeom prst="rect">
            <a:avLst/>
          </a:prstGeom>
        </p:spPr>
        <p:txBody>
          <a:bodyPr anchor="t" rtlCol="false" tIns="0" lIns="0" bIns="0" rIns="0">
            <a:spAutoFit/>
          </a:bodyPr>
          <a:lstStyle/>
          <a:p>
            <a:pPr algn="l">
              <a:lnSpc>
                <a:spcPts val="3276"/>
              </a:lnSpc>
            </a:pPr>
            <a:r>
              <a:rPr lang="en-US" sz="2100">
                <a:solidFill>
                  <a:srgbClr val="5C5A5D"/>
                </a:solidFill>
                <a:latin typeface="Arimo Light"/>
                <a:ea typeface="Arimo Light"/>
              </a:rPr>
              <a:t>TCIR 数据集的图像数据包括 3 小时卫星红外 （IR）、水汽（WV）、可见光谱（VIS）图像和被动微波降雨率 （PMW）TC 图像，水平分辨率为 0.07 纬度/ 经度。</a:t>
            </a:r>
          </a:p>
          <a:p>
            <a:pPr algn="l">
              <a:lnSpc>
                <a:spcPts val="3276"/>
              </a:lnSpc>
            </a:pPr>
            <a:r>
              <a:rPr lang="en-US" sz="2100">
                <a:solidFill>
                  <a:srgbClr val="5C5A5D"/>
                </a:solidFill>
                <a:latin typeface="Arimo Light"/>
                <a:ea typeface="Arimo Light"/>
              </a:rPr>
              <a:t>在模型训练的过程中，单个图像的信息被存储为一个大小是128*128*4 的矩阵。</a:t>
            </a:r>
          </a:p>
        </p:txBody>
      </p:sp>
      <p:sp>
        <p:nvSpPr>
          <p:cNvPr name="TextBox 8" id="8"/>
          <p:cNvSpPr txBox="true"/>
          <p:nvPr/>
        </p:nvSpPr>
        <p:spPr>
          <a:xfrm rot="0">
            <a:off x="4492029" y="6029818"/>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季后分析数据</a:t>
            </a:r>
          </a:p>
        </p:txBody>
      </p:sp>
      <p:sp>
        <p:nvSpPr>
          <p:cNvPr name="TextBox 9" id="9"/>
          <p:cNvSpPr txBox="true"/>
          <p:nvPr/>
        </p:nvSpPr>
        <p:spPr>
          <a:xfrm rot="0">
            <a:off x="1130656" y="7077568"/>
            <a:ext cx="7399020" cy="1208913"/>
          </a:xfrm>
          <a:prstGeom prst="rect">
            <a:avLst/>
          </a:prstGeom>
        </p:spPr>
        <p:txBody>
          <a:bodyPr anchor="t" rtlCol="false" tIns="0" lIns="0" bIns="0" rIns="0">
            <a:spAutoFit/>
          </a:bodyPr>
          <a:lstStyle/>
          <a:p>
            <a:pPr algn="l">
              <a:lnSpc>
                <a:spcPts val="3276"/>
              </a:lnSpc>
            </a:pPr>
            <a:r>
              <a:rPr lang="en-US" sz="2100">
                <a:solidFill>
                  <a:srgbClr val="5C5A5D"/>
                </a:solidFill>
                <a:latin typeface="Arimo Light"/>
                <a:ea typeface="Arimo Light"/>
              </a:rPr>
              <a:t>季后分析的 TC 相关信息，包括 TC 位置、平移速度、到海岸线的距离、当地时间，以及最重要的最佳轨迹和最大风速 Vmax等，用作监督学习的标记数据。</a:t>
            </a:r>
          </a:p>
        </p:txBody>
      </p:sp>
      <p:grpSp>
        <p:nvGrpSpPr>
          <p:cNvPr name="Group 10" id="10"/>
          <p:cNvGrpSpPr/>
          <p:nvPr/>
        </p:nvGrpSpPr>
        <p:grpSpPr>
          <a:xfrm rot="0">
            <a:off x="5769921" y="2259524"/>
            <a:ext cx="3374079" cy="3374079"/>
            <a:chOff x="0" y="0"/>
            <a:chExt cx="4498772" cy="4498772"/>
          </a:xfrm>
        </p:grpSpPr>
        <p:sp>
          <p:nvSpPr>
            <p:cNvPr name="Freeform 11" id="11"/>
            <p:cNvSpPr/>
            <p:nvPr/>
          </p:nvSpPr>
          <p:spPr>
            <a:xfrm flipH="false" flipV="false" rot="0">
              <a:off x="0" y="0"/>
              <a:ext cx="4498721" cy="4498721"/>
            </a:xfrm>
            <a:custGeom>
              <a:avLst/>
              <a:gdLst/>
              <a:ahLst/>
              <a:cxnLst/>
              <a:rect r="r" b="b" t="t" l="l"/>
              <a:pathLst>
                <a:path h="4498721" w="4498721">
                  <a:moveTo>
                    <a:pt x="0" y="0"/>
                  </a:moveTo>
                  <a:lnTo>
                    <a:pt x="4498721" y="0"/>
                  </a:lnTo>
                  <a:lnTo>
                    <a:pt x="4498721" y="4498721"/>
                  </a:lnTo>
                  <a:lnTo>
                    <a:pt x="0" y="4498721"/>
                  </a:lnTo>
                  <a:close/>
                </a:path>
              </a:pathLst>
            </a:custGeom>
            <a:blipFill>
              <a:blip r:embed="rId2"/>
              <a:stretch>
                <a:fillRect l="0" t="0" r="0" b="0"/>
              </a:stretch>
            </a:blipFill>
          </p:spPr>
        </p:sp>
      </p:grpSp>
      <p:grpSp>
        <p:nvGrpSpPr>
          <p:cNvPr name="Group 12" id="12"/>
          <p:cNvGrpSpPr/>
          <p:nvPr/>
        </p:nvGrpSpPr>
        <p:grpSpPr>
          <a:xfrm rot="0">
            <a:off x="9144000" y="5633603"/>
            <a:ext cx="3374079" cy="3374079"/>
            <a:chOff x="0" y="0"/>
            <a:chExt cx="4498772" cy="4498772"/>
          </a:xfrm>
        </p:grpSpPr>
        <p:sp>
          <p:nvSpPr>
            <p:cNvPr name="Freeform 13" id="13"/>
            <p:cNvSpPr/>
            <p:nvPr/>
          </p:nvSpPr>
          <p:spPr>
            <a:xfrm flipH="false" flipV="false" rot="0">
              <a:off x="0" y="0"/>
              <a:ext cx="4498721" cy="4498721"/>
            </a:xfrm>
            <a:custGeom>
              <a:avLst/>
              <a:gdLst/>
              <a:ahLst/>
              <a:cxnLst/>
              <a:rect r="r" b="b" t="t" l="l"/>
              <a:pathLst>
                <a:path h="4498721" w="4498721">
                  <a:moveTo>
                    <a:pt x="0" y="0"/>
                  </a:moveTo>
                  <a:lnTo>
                    <a:pt x="4498721" y="0"/>
                  </a:lnTo>
                  <a:lnTo>
                    <a:pt x="4498721" y="4498721"/>
                  </a:lnTo>
                  <a:lnTo>
                    <a:pt x="0" y="4498721"/>
                  </a:lnTo>
                  <a:close/>
                </a:path>
              </a:pathLst>
            </a:custGeom>
            <a:blipFill>
              <a:blip r:embed="rId3"/>
              <a:stretch>
                <a:fillRect l="0" t="0" r="0" b="0"/>
              </a:stretch>
            </a:blipFill>
          </p:spPr>
        </p:sp>
      </p:grpSp>
      <p:sp>
        <p:nvSpPr>
          <p:cNvPr name="AutoShape 14" id="14"/>
          <p:cNvSpPr/>
          <p:nvPr/>
        </p:nvSpPr>
        <p:spPr>
          <a:xfrm rot="20612">
            <a:off x="276231" y="1956402"/>
            <a:ext cx="2382835" cy="0"/>
          </a:xfrm>
          <a:prstGeom prst="line">
            <a:avLst/>
          </a:prstGeom>
          <a:ln cap="rnd" w="9525">
            <a:solidFill>
              <a:srgbClr val="000000"/>
            </a:solidFill>
            <a:prstDash val="solid"/>
            <a:headEnd type="none" len="sm" w="sm"/>
            <a:tailEnd type="none" len="sm" w="sm"/>
          </a:ln>
        </p:spPr>
      </p:sp>
      <p:sp>
        <p:nvSpPr>
          <p:cNvPr name="AutoShape 15" id="15"/>
          <p:cNvSpPr/>
          <p:nvPr/>
        </p:nvSpPr>
        <p:spPr>
          <a:xfrm rot="5377670">
            <a:off x="-478990" y="2767340"/>
            <a:ext cx="2199688" cy="0"/>
          </a:xfrm>
          <a:prstGeom prst="line">
            <a:avLst/>
          </a:prstGeom>
          <a:ln cap="rnd" w="9525">
            <a:solidFill>
              <a:srgbClr val="000000"/>
            </a:solidFill>
            <a:prstDash val="solid"/>
            <a:headEnd type="none" len="sm" w="sm"/>
            <a:tailEnd type="none" len="sm" w="sm"/>
          </a:ln>
        </p:spPr>
      </p:sp>
      <p:sp>
        <p:nvSpPr>
          <p:cNvPr name="TextBox 16" id="16"/>
          <p:cNvSpPr txBox="true"/>
          <p:nvPr/>
        </p:nvSpPr>
        <p:spPr>
          <a:xfrm rot="0">
            <a:off x="996060" y="2428713"/>
            <a:ext cx="2375663" cy="1038225"/>
          </a:xfrm>
          <a:prstGeom prst="rect">
            <a:avLst/>
          </a:prstGeom>
        </p:spPr>
        <p:txBody>
          <a:bodyPr anchor="t" rtlCol="false" tIns="0" lIns="0" bIns="0" rIns="0">
            <a:spAutoFit/>
          </a:bodyPr>
          <a:lstStyle/>
          <a:p>
            <a:pPr algn="ctr">
              <a:lnSpc>
                <a:spcPts val="7920"/>
              </a:lnSpc>
            </a:pPr>
            <a:r>
              <a:rPr lang="en-US" sz="6600">
                <a:solidFill>
                  <a:srgbClr val="000000"/>
                </a:solidFill>
                <a:latin typeface="Arimo"/>
              </a:rPr>
              <a:t>TCIR</a:t>
            </a:r>
          </a:p>
        </p:txBody>
      </p:sp>
      <p:sp>
        <p:nvSpPr>
          <p:cNvPr name="AutoShape 17" id="17"/>
          <p:cNvSpPr/>
          <p:nvPr/>
        </p:nvSpPr>
        <p:spPr>
          <a:xfrm rot="20612">
            <a:off x="16249557" y="8450067"/>
            <a:ext cx="2382835" cy="0"/>
          </a:xfrm>
          <a:prstGeom prst="line">
            <a:avLst/>
          </a:prstGeom>
          <a:ln cap="rnd" w="9525">
            <a:solidFill>
              <a:srgbClr val="000000"/>
            </a:solidFill>
            <a:prstDash val="solid"/>
            <a:headEnd type="none" len="sm" w="sm"/>
            <a:tailEnd type="none" len="sm" w="sm"/>
          </a:ln>
        </p:spPr>
      </p:sp>
      <p:sp>
        <p:nvSpPr>
          <p:cNvPr name="AutoShape 18" id="18"/>
          <p:cNvSpPr/>
          <p:nvPr/>
        </p:nvSpPr>
        <p:spPr>
          <a:xfrm rot="5377670">
            <a:off x="15494336" y="9261005"/>
            <a:ext cx="2199688" cy="0"/>
          </a:xfrm>
          <a:prstGeom prst="line">
            <a:avLst/>
          </a:prstGeom>
          <a:ln cap="rnd" w="9525">
            <a:solidFill>
              <a:srgbClr val="000000"/>
            </a:solidFill>
            <a:prstDash val="solid"/>
            <a:headEnd type="none" len="sm" w="sm"/>
            <a:tailEnd type="none" len="sm" w="sm"/>
          </a:ln>
        </p:spPr>
      </p:sp>
      <p:sp>
        <p:nvSpPr>
          <p:cNvPr name="TextBox 19" id="19"/>
          <p:cNvSpPr txBox="true"/>
          <p:nvPr/>
        </p:nvSpPr>
        <p:spPr>
          <a:xfrm rot="0">
            <a:off x="15239508" y="7909523"/>
            <a:ext cx="2695057" cy="1038225"/>
          </a:xfrm>
          <a:prstGeom prst="rect">
            <a:avLst/>
          </a:prstGeom>
        </p:spPr>
        <p:txBody>
          <a:bodyPr anchor="t" rtlCol="false" tIns="0" lIns="0" bIns="0" rIns="0">
            <a:spAutoFit/>
          </a:bodyPr>
          <a:lstStyle/>
          <a:p>
            <a:pPr algn="ctr">
              <a:lnSpc>
                <a:spcPts val="7920"/>
              </a:lnSpc>
            </a:pPr>
            <a:r>
              <a:rPr lang="en-US" sz="6600">
                <a:solidFill>
                  <a:srgbClr val="000000"/>
                </a:solidFill>
                <a:latin typeface="Arimo"/>
              </a:rPr>
              <a:t>SHIPS</a:t>
            </a:r>
          </a:p>
        </p:txBody>
      </p:sp>
      <p:sp>
        <p:nvSpPr>
          <p:cNvPr name="TextBox 20" id="20"/>
          <p:cNvSpPr txBox="true"/>
          <p:nvPr/>
        </p:nvSpPr>
        <p:spPr>
          <a:xfrm rot="0">
            <a:off x="5106353" y="28856"/>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2.1 数据预处理</a:t>
            </a:r>
          </a:p>
        </p:txBody>
      </p:sp>
      <p:sp>
        <p:nvSpPr>
          <p:cNvPr name="Freeform 21" id="21"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4"/>
            <a:stretch>
              <a:fillRect l="-4" t="0" r="-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028700" y="1960997"/>
            <a:ext cx="9793498" cy="7297303"/>
          </a:xfrm>
          <a:custGeom>
            <a:avLst/>
            <a:gdLst/>
            <a:ahLst/>
            <a:cxnLst/>
            <a:rect r="r" b="b" t="t" l="l"/>
            <a:pathLst>
              <a:path h="7297303" w="9793498">
                <a:moveTo>
                  <a:pt x="0" y="0"/>
                </a:moveTo>
                <a:lnTo>
                  <a:pt x="9793498" y="0"/>
                </a:lnTo>
                <a:lnTo>
                  <a:pt x="9793498" y="7297303"/>
                </a:lnTo>
                <a:lnTo>
                  <a:pt x="0" y="7297303"/>
                </a:lnTo>
                <a:lnTo>
                  <a:pt x="0" y="0"/>
                </a:lnTo>
                <a:close/>
              </a:path>
            </a:pathLst>
          </a:custGeom>
          <a:blipFill>
            <a:blip r:embed="rId3"/>
            <a:stretch>
              <a:fillRect l="0" t="0" r="0" b="0"/>
            </a:stretch>
          </a:blipFill>
        </p:spPr>
      </p:sp>
      <p:sp>
        <p:nvSpPr>
          <p:cNvPr name="TextBox 4" id="4"/>
          <p:cNvSpPr txBox="true"/>
          <p:nvPr/>
        </p:nvSpPr>
        <p:spPr>
          <a:xfrm rot="0">
            <a:off x="9812654" y="1994018"/>
            <a:ext cx="7446646" cy="8996553"/>
          </a:xfrm>
          <a:prstGeom prst="rect">
            <a:avLst/>
          </a:prstGeom>
        </p:spPr>
        <p:txBody>
          <a:bodyPr anchor="t" rtlCol="false" tIns="0" lIns="0" bIns="0" rIns="0">
            <a:spAutoFit/>
          </a:bodyPr>
          <a:lstStyle/>
          <a:p>
            <a:pPr algn="l" marL="488632" indent="-244316" lvl="1">
              <a:lnSpc>
                <a:spcPts val="4212"/>
              </a:lnSpc>
              <a:buFont typeface="Arial"/>
              <a:buChar char="•"/>
            </a:pPr>
            <a:r>
              <a:rPr lang="en-US" sz="2700">
                <a:solidFill>
                  <a:srgbClr val="5C5A5D"/>
                </a:solidFill>
                <a:latin typeface="Arimo Light"/>
                <a:ea typeface="Arimo Light"/>
              </a:rPr>
              <a:t>红外（IR）图像捕捉地球大气层发出的红外辐射，可用于观察云的高度、温度和云顶温度等信息。通常，云顶温度越低，云的高度越高，因此红外图像可用于识别云的位置和性质。</a:t>
            </a:r>
          </a:p>
          <a:p>
            <a:pPr algn="l" marL="488632" indent="-244316" lvl="1">
              <a:lnSpc>
                <a:spcPts val="4212"/>
              </a:lnSpc>
            </a:pPr>
          </a:p>
          <a:p>
            <a:pPr algn="l" marL="488632" indent="-244316" lvl="1">
              <a:lnSpc>
                <a:spcPts val="4212"/>
              </a:lnSpc>
              <a:buFont typeface="Arial"/>
              <a:buChar char="•"/>
            </a:pPr>
            <a:r>
              <a:rPr lang="en-US" sz="2700">
                <a:solidFill>
                  <a:srgbClr val="5C5A5D"/>
                </a:solidFill>
                <a:latin typeface="Arimo Light"/>
                <a:ea typeface="Arimo Light"/>
              </a:rPr>
              <a:t>水汽（WV）图像显示大气中水汽含量的分布情况，因为水汽对微波辐射具有较强的吸收能力。水汽图像可用于监测大气中水汽的垂直分布和变化，对天气系统的演变具有重要意义。</a:t>
            </a:r>
          </a:p>
          <a:p>
            <a:pPr algn="l" marL="488632" indent="-244316" lvl="1">
              <a:lnSpc>
                <a:spcPts val="4212"/>
              </a:lnSpc>
            </a:pPr>
          </a:p>
          <a:p>
            <a:pPr algn="l" marL="488632" indent="-244316" lvl="1">
              <a:lnSpc>
                <a:spcPts val="4212"/>
              </a:lnSpc>
              <a:buFont typeface="Arial"/>
              <a:buChar char="•"/>
            </a:pPr>
            <a:r>
              <a:rPr lang="en-US" sz="2700">
                <a:solidFill>
                  <a:srgbClr val="5C5A5D"/>
                </a:solidFill>
                <a:latin typeface="Arimo Light"/>
                <a:ea typeface="Arimo Light"/>
              </a:rPr>
              <a:t>微波（PMW）图像利用微波辐射来观测大气中的云、降水等信息。相比于红外和可见光，微波在云和降水中的穿透能力更强，因此微波图像对于云、降水的识别和监测具有独特的优势。</a:t>
            </a:r>
          </a:p>
          <a:p>
            <a:pPr algn="l" marL="488632" indent="-244316" lvl="1">
              <a:lnSpc>
                <a:spcPts val="4212"/>
              </a:lnSpc>
            </a:pPr>
          </a:p>
          <a:p>
            <a:pPr algn="l" marL="488632" indent="-244316" lvl="1">
              <a:lnSpc>
                <a:spcPts val="3240"/>
              </a:lnSpc>
            </a:pPr>
          </a:p>
        </p:txBody>
      </p:sp>
      <p:sp>
        <p:nvSpPr>
          <p:cNvPr name="TextBox 5" id="5"/>
          <p:cNvSpPr txBox="true"/>
          <p:nvPr/>
        </p:nvSpPr>
        <p:spPr>
          <a:xfrm rot="0">
            <a:off x="5028247" y="467006"/>
            <a:ext cx="8075294" cy="968883"/>
          </a:xfrm>
          <a:prstGeom prst="rect">
            <a:avLst/>
          </a:prstGeom>
        </p:spPr>
        <p:txBody>
          <a:bodyPr anchor="t" rtlCol="false" tIns="0" lIns="0" bIns="0" rIns="0">
            <a:spAutoFit/>
          </a:bodyPr>
          <a:lstStyle/>
          <a:p>
            <a:pPr algn="ctr">
              <a:lnSpc>
                <a:spcPts val="7775"/>
              </a:lnSpc>
            </a:pPr>
            <a:r>
              <a:rPr lang="en-US" sz="5400" spc="150">
                <a:solidFill>
                  <a:srgbClr val="4276AA"/>
                </a:solidFill>
                <a:latin typeface="Arimo Bold"/>
                <a:ea typeface="Arimo Bold"/>
              </a:rPr>
              <a:t>2.1.1 图像数据</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 y="7478211"/>
            <a:ext cx="18288000" cy="2808789"/>
          </a:xfrm>
          <a:custGeom>
            <a:avLst/>
            <a:gdLst/>
            <a:ahLst/>
            <a:cxnLst/>
            <a:rect r="r" b="b" t="t" l="l"/>
            <a:pathLst>
              <a:path h="2808789" w="18288000">
                <a:moveTo>
                  <a:pt x="0" y="0"/>
                </a:moveTo>
                <a:lnTo>
                  <a:pt x="18288000" y="0"/>
                </a:lnTo>
                <a:lnTo>
                  <a:pt x="18288000" y="2808789"/>
                </a:lnTo>
                <a:lnTo>
                  <a:pt x="0" y="2808789"/>
                </a:lnTo>
                <a:lnTo>
                  <a:pt x="0" y="0"/>
                </a:lnTo>
                <a:close/>
              </a:path>
            </a:pathLst>
          </a:custGeom>
          <a:blipFill>
            <a:blip r:embed="rId2"/>
            <a:stretch>
              <a:fillRect l="-914" t="0" r="-914" b="-1672"/>
            </a:stretch>
          </a:blipFill>
        </p:spPr>
      </p:sp>
      <p:sp>
        <p:nvSpPr>
          <p:cNvPr name="TextBox 3" id="3"/>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2.1.2 季后分析数据</a:t>
            </a:r>
          </a:p>
        </p:txBody>
      </p:sp>
      <p:sp>
        <p:nvSpPr>
          <p:cNvPr name="AutoShape 4" id="4"/>
          <p:cNvSpPr/>
          <p:nvPr/>
        </p:nvSpPr>
        <p:spPr>
          <a:xfrm flipV="true">
            <a:off x="-2141171" y="7478211"/>
            <a:ext cx="18287987" cy="0"/>
          </a:xfrm>
          <a:prstGeom prst="line">
            <a:avLst/>
          </a:prstGeom>
          <a:ln cap="rnd" w="9525">
            <a:solidFill>
              <a:srgbClr val="000000"/>
            </a:solidFill>
            <a:prstDash val="solid"/>
            <a:headEnd type="none" len="sm" w="sm"/>
            <a:tailEnd type="none" len="sm" w="sm"/>
          </a:ln>
        </p:spPr>
      </p:sp>
      <p:sp>
        <p:nvSpPr>
          <p:cNvPr name="TextBox 5" id="5"/>
          <p:cNvSpPr txBox="true"/>
          <p:nvPr/>
        </p:nvSpPr>
        <p:spPr>
          <a:xfrm rot="0">
            <a:off x="1028700" y="1785869"/>
            <a:ext cx="16230600" cy="4791456"/>
          </a:xfrm>
          <a:prstGeom prst="rect">
            <a:avLst/>
          </a:prstGeom>
        </p:spPr>
        <p:txBody>
          <a:bodyPr anchor="t" rtlCol="false" tIns="0" lIns="0" bIns="0" rIns="0">
            <a:spAutoFit/>
          </a:bodyPr>
          <a:lstStyle/>
          <a:p>
            <a:pPr algn="l" marL="582930" indent="-291465" lvl="1">
              <a:lnSpc>
                <a:spcPts val="4212"/>
              </a:lnSpc>
              <a:buFont typeface="Arial"/>
              <a:buChar char="•"/>
            </a:pPr>
            <a:r>
              <a:rPr lang="en-US" sz="2700">
                <a:solidFill>
                  <a:srgbClr val="5C5A5D"/>
                </a:solidFill>
                <a:latin typeface="Arimo Light"/>
                <a:ea typeface="Arimo Light"/>
              </a:rPr>
              <a:t>MSLP：表示在台风中心周围海平面上的气压值</a:t>
            </a:r>
          </a:p>
          <a:p>
            <a:pPr algn="l" marL="582930" indent="-291465" lvl="1">
              <a:lnSpc>
                <a:spcPts val="4212"/>
              </a:lnSpc>
              <a:buFont typeface="Arial"/>
              <a:buChar char="•"/>
            </a:pPr>
            <a:r>
              <a:rPr lang="en-US" sz="2700">
                <a:solidFill>
                  <a:srgbClr val="5C5A5D"/>
                </a:solidFill>
                <a:latin typeface="Arimo Light"/>
                <a:ea typeface="Arimo Light"/>
              </a:rPr>
              <a:t>lon： 热带气旋中心当前所在位置的经度</a:t>
            </a:r>
          </a:p>
          <a:p>
            <a:pPr algn="l" marL="582930" indent="-291465" lvl="1">
              <a:lnSpc>
                <a:spcPts val="4212"/>
              </a:lnSpc>
              <a:buFont typeface="Arial"/>
              <a:buChar char="•"/>
            </a:pPr>
            <a:r>
              <a:rPr lang="en-US" sz="2700">
                <a:solidFill>
                  <a:srgbClr val="5C5A5D"/>
                </a:solidFill>
                <a:latin typeface="Arimo Light"/>
                <a:ea typeface="Arimo Light"/>
              </a:rPr>
              <a:t>lat： 热带气旋中心当前所在位置的纬度</a:t>
            </a:r>
          </a:p>
          <a:p>
            <a:pPr algn="l" marL="582930" indent="-291465" lvl="1">
              <a:lnSpc>
                <a:spcPts val="4212"/>
              </a:lnSpc>
              <a:buFont typeface="Arial"/>
              <a:buChar char="•"/>
            </a:pPr>
            <a:r>
              <a:rPr lang="en-US" sz="2700">
                <a:solidFill>
                  <a:srgbClr val="5C5A5D"/>
                </a:solidFill>
                <a:latin typeface="Arimo Light"/>
                <a:ea typeface="Arimo Light"/>
              </a:rPr>
              <a:t>SHIPS_D200： SHIPS模型中的200hPa环境湿度。在气象学中，200hPa通常是指大气中处于高空层次的一个气压高度，对应于大约12公里的高度。这个高度通常位于对流层顶部附近。环境湿度是指在这个高度范围内，空气中水蒸气的含量。200hPa环境湿度是指在12公里高度处的大气湿度情况。</a:t>
            </a:r>
          </a:p>
          <a:p>
            <a:pPr algn="l" marL="582930" indent="-291465" lvl="1">
              <a:lnSpc>
                <a:spcPts val="4212"/>
              </a:lnSpc>
              <a:buFont typeface="Arial"/>
              <a:buChar char="•"/>
            </a:pPr>
            <a:r>
              <a:rPr lang="en-US" sz="2700">
                <a:solidFill>
                  <a:srgbClr val="5C5A5D"/>
                </a:solidFill>
                <a:latin typeface="Arimo Light"/>
                <a:ea typeface="Arimo Light"/>
              </a:rPr>
              <a:t>SHRD：垂直风切变（Shear）</a:t>
            </a:r>
          </a:p>
          <a:p>
            <a:pPr algn="l" marL="582930" indent="-291465" lvl="1">
              <a:lnSpc>
                <a:spcPts val="4212"/>
              </a:lnSpc>
              <a:buFont typeface="Arial"/>
              <a:buChar char="•"/>
            </a:pPr>
            <a:r>
              <a:rPr lang="en-US" sz="2700">
                <a:solidFill>
                  <a:srgbClr val="5C5A5D"/>
                </a:solidFill>
                <a:latin typeface="Arimo Light"/>
                <a:ea typeface="Arimo Light"/>
              </a:rPr>
              <a:t>SHTS：海温（Sea Surface Temperature）。表示海洋表面的温度。</a:t>
            </a:r>
          </a:p>
          <a:p>
            <a:pPr algn="l">
              <a:lnSpc>
                <a:spcPts val="4212"/>
              </a:lnSpc>
            </a:pPr>
            <a:r>
              <a:rPr lang="en-US" sz="2700">
                <a:solidFill>
                  <a:srgbClr val="5C5A5D"/>
                </a:solidFill>
                <a:latin typeface="Arimo Light"/>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74900" y="3290449"/>
            <a:ext cx="2493647" cy="1049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028700" y="3452564"/>
            <a:ext cx="16230600" cy="5092008"/>
          </a:xfrm>
          <a:custGeom>
            <a:avLst/>
            <a:gdLst/>
            <a:ahLst/>
            <a:cxnLst/>
            <a:rect r="r" b="b" t="t" l="l"/>
            <a:pathLst>
              <a:path h="5092008" w="16230600">
                <a:moveTo>
                  <a:pt x="0" y="0"/>
                </a:moveTo>
                <a:lnTo>
                  <a:pt x="16230600" y="0"/>
                </a:lnTo>
                <a:lnTo>
                  <a:pt x="16230600" y="5092008"/>
                </a:lnTo>
                <a:lnTo>
                  <a:pt x="0" y="5092008"/>
                </a:lnTo>
                <a:lnTo>
                  <a:pt x="0" y="0"/>
                </a:lnTo>
                <a:close/>
              </a:path>
            </a:pathLst>
          </a:custGeom>
          <a:blipFill>
            <a:blip r:embed="rId2"/>
            <a:stretch>
              <a:fillRect l="0" t="-4587" r="-126" b="-4587"/>
            </a:stretch>
          </a:blipFill>
        </p:spPr>
      </p:sp>
      <p:sp>
        <p:nvSpPr>
          <p:cNvPr name="TextBox 4" id="4"/>
          <p:cNvSpPr txBox="true"/>
          <p:nvPr/>
        </p:nvSpPr>
        <p:spPr>
          <a:xfrm rot="0">
            <a:off x="1380443" y="1381760"/>
            <a:ext cx="2493647" cy="171319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所有的图像数据和季后分析的台风信息存储在一个 H5 文件中（TCSA.h5）。HDF5（Hierarchical Data Format 5）是一种用于存储和组织大量数据的文件格式</a:t>
            </a:r>
          </a:p>
        </p:txBody>
      </p:sp>
      <p:sp>
        <p:nvSpPr>
          <p:cNvPr name="TextBox 5" id="5"/>
          <p:cNvSpPr txBox="true"/>
          <p:nvPr/>
        </p:nvSpPr>
        <p:spPr>
          <a:xfrm rot="0">
            <a:off x="5106353" y="28856"/>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2.1 数据预处理</a:t>
            </a:r>
          </a:p>
        </p:txBody>
      </p:sp>
      <p:sp>
        <p:nvSpPr>
          <p:cNvPr name="AutoShape 6" id="6"/>
          <p:cNvSpPr/>
          <p:nvPr/>
        </p:nvSpPr>
        <p:spPr>
          <a:xfrm>
            <a:off x="4621813" y="5659733"/>
            <a:ext cx="2493647" cy="10490"/>
          </a:xfrm>
          <a:prstGeom prst="line">
            <a:avLst/>
          </a:prstGeom>
          <a:ln cap="rnd" w="9525">
            <a:solidFill>
              <a:srgbClr val="000000"/>
            </a:solidFill>
            <a:prstDash val="solid"/>
            <a:headEnd type="none" len="sm" w="sm"/>
            <a:tailEnd type="none" len="sm" w="sm"/>
          </a:ln>
        </p:spPr>
      </p:sp>
      <p:sp>
        <p:nvSpPr>
          <p:cNvPr name="TextBox 7" id="7"/>
          <p:cNvSpPr txBox="true"/>
          <p:nvPr/>
        </p:nvSpPr>
        <p:spPr>
          <a:xfrm rot="0">
            <a:off x="4621813" y="5859824"/>
            <a:ext cx="2493647" cy="3713449"/>
          </a:xfrm>
          <a:prstGeom prst="rect">
            <a:avLst/>
          </a:prstGeom>
        </p:spPr>
        <p:txBody>
          <a:bodyPr anchor="t" rtlCol="false" tIns="0" lIns="0" bIns="0" rIns="0">
            <a:spAutoFit/>
          </a:bodyPr>
          <a:lstStyle/>
          <a:p>
            <a:pPr algn="l" marL="321000" indent="-160500" lvl="1">
              <a:lnSpc>
                <a:spcPts val="2319"/>
              </a:lnSpc>
              <a:buFont typeface="Arial"/>
              <a:buChar char="•"/>
            </a:pPr>
            <a:r>
              <a:rPr lang="en-US" sz="1486">
                <a:solidFill>
                  <a:srgbClr val="5C5A5D"/>
                </a:solidFill>
                <a:latin typeface="Arimo Light"/>
                <a:ea typeface="Arimo Light"/>
              </a:rPr>
              <a:t>训练集（包含2003年至2014年的台风记录。这部分数据将用于模型的训练）</a:t>
            </a:r>
          </a:p>
          <a:p>
            <a:pPr algn="l" marL="321000" indent="-160500" lvl="1">
              <a:lnSpc>
                <a:spcPts val="2319"/>
              </a:lnSpc>
              <a:buFont typeface="Arial"/>
              <a:buChar char="•"/>
            </a:pPr>
            <a:r>
              <a:rPr lang="en-US" sz="1486">
                <a:solidFill>
                  <a:srgbClr val="5C5A5D"/>
                </a:solidFill>
                <a:latin typeface="Arimo Light"/>
                <a:ea typeface="Arimo Light"/>
              </a:rPr>
              <a:t>验证集（包含2015年至2016年的台风记录。验证集用于在每个训练轮次结束之后评估模型的性能，避免过拟合）</a:t>
            </a:r>
          </a:p>
          <a:p>
            <a:pPr algn="l" marL="321000" indent="-160500" lvl="1">
              <a:lnSpc>
                <a:spcPts val="2319"/>
              </a:lnSpc>
              <a:buFont typeface="Arial"/>
              <a:buChar char="•"/>
            </a:pPr>
            <a:r>
              <a:rPr lang="en-US" sz="1486">
                <a:solidFill>
                  <a:srgbClr val="5C5A5D"/>
                </a:solidFill>
                <a:latin typeface="Arimo Light"/>
                <a:ea typeface="Arimo Light"/>
              </a:rPr>
              <a:t>测试集：包含2017年的台风记录。用于最终评估模型性能，确保模型在未见过的数据上也能表现良好</a:t>
            </a:r>
          </a:p>
        </p:txBody>
      </p:sp>
      <p:sp>
        <p:nvSpPr>
          <p:cNvPr name="AutoShape 8" id="8"/>
          <p:cNvSpPr/>
          <p:nvPr/>
        </p:nvSpPr>
        <p:spPr>
          <a:xfrm>
            <a:off x="7897177" y="5035532"/>
            <a:ext cx="2493647" cy="10490"/>
          </a:xfrm>
          <a:prstGeom prst="line">
            <a:avLst/>
          </a:prstGeom>
          <a:ln cap="rnd" w="9525">
            <a:solidFill>
              <a:srgbClr val="000000"/>
            </a:solidFill>
            <a:prstDash val="solid"/>
            <a:headEnd type="none" len="sm" w="sm"/>
            <a:tailEnd type="none" len="sm" w="sm"/>
          </a:ln>
        </p:spPr>
      </p:sp>
      <p:sp>
        <p:nvSpPr>
          <p:cNvPr name="TextBox 9" id="9"/>
          <p:cNvSpPr txBox="true"/>
          <p:nvPr/>
        </p:nvSpPr>
        <p:spPr>
          <a:xfrm rot="0">
            <a:off x="7757913" y="1381760"/>
            <a:ext cx="2493647" cy="3427699"/>
          </a:xfrm>
          <a:prstGeom prst="rect">
            <a:avLst/>
          </a:prstGeom>
        </p:spPr>
        <p:txBody>
          <a:bodyPr anchor="t" rtlCol="false" tIns="0" lIns="0" bIns="0" rIns="0">
            <a:spAutoFit/>
          </a:bodyPr>
          <a:lstStyle/>
          <a:p>
            <a:pPr algn="l" marL="321000" indent="-160500" lvl="1">
              <a:lnSpc>
                <a:spcPts val="2319"/>
              </a:lnSpc>
              <a:buFont typeface="Arial"/>
              <a:buChar char="•"/>
            </a:pPr>
            <a:r>
              <a:rPr lang="en-US" sz="1486">
                <a:solidFill>
                  <a:srgbClr val="5C5A5D"/>
                </a:solidFill>
                <a:latin typeface="Arimo Light"/>
                <a:ea typeface="Arimo Light"/>
              </a:rPr>
              <a:t>根据台风记录的ID，将同一台风的所有记录整合在一起，作为一个相对独立的数据单元。</a:t>
            </a:r>
          </a:p>
          <a:p>
            <a:pPr algn="l" marL="321000" indent="-160500" lvl="1">
              <a:lnSpc>
                <a:spcPts val="2319"/>
              </a:lnSpc>
              <a:buFont typeface="Arial"/>
              <a:buChar char="•"/>
            </a:pPr>
            <a:r>
              <a:rPr lang="en-US" sz="1486">
                <a:solidFill>
                  <a:srgbClr val="5C5A5D"/>
                </a:solidFill>
                <a:ea typeface="Arimo Light"/>
              </a:rPr>
              <a:t>将各类数据字段（如风速、气压等）进行标准化处理</a:t>
            </a:r>
          </a:p>
          <a:p>
            <a:pPr algn="l" marL="321000" indent="-160500" lvl="1">
              <a:lnSpc>
                <a:spcPts val="2319"/>
              </a:lnSpc>
              <a:buFont typeface="Arial"/>
              <a:buChar char="•"/>
            </a:pPr>
            <a:r>
              <a:rPr lang="en-US" sz="1486">
                <a:solidFill>
                  <a:srgbClr val="5C5A5D"/>
                </a:solidFill>
                <a:latin typeface="Arimo Light"/>
                <a:ea typeface="Arimo Light"/>
              </a:rPr>
              <a:t>SHIPS 环境变量统一放在“env_feature”字段中</a:t>
            </a:r>
          </a:p>
          <a:p>
            <a:pPr algn="l" marL="321000" indent="-160500" lvl="1">
              <a:lnSpc>
                <a:spcPts val="2319"/>
              </a:lnSpc>
              <a:buFont typeface="Arial"/>
              <a:buChar char="•"/>
            </a:pPr>
            <a:r>
              <a:rPr lang="en-US" sz="1486">
                <a:solidFill>
                  <a:srgbClr val="5C5A5D"/>
                </a:solidFill>
                <a:ea typeface="Arimo Light"/>
              </a:rPr>
              <a:t>对每个台风的路径数据（经度和纬度）进行归一化操作</a:t>
            </a:r>
          </a:p>
        </p:txBody>
      </p:sp>
      <p:sp>
        <p:nvSpPr>
          <p:cNvPr name="AutoShape 10" id="10"/>
          <p:cNvSpPr/>
          <p:nvPr/>
        </p:nvSpPr>
        <p:spPr>
          <a:xfrm>
            <a:off x="11129493" y="7734633"/>
            <a:ext cx="2493647" cy="10490"/>
          </a:xfrm>
          <a:prstGeom prst="line">
            <a:avLst/>
          </a:prstGeom>
          <a:ln cap="rnd" w="9525">
            <a:solidFill>
              <a:srgbClr val="000000"/>
            </a:solidFill>
            <a:prstDash val="solid"/>
            <a:headEnd type="none" len="sm" w="sm"/>
            <a:tailEnd type="none" len="sm" w="sm"/>
          </a:ln>
        </p:spPr>
      </p:sp>
      <p:sp>
        <p:nvSpPr>
          <p:cNvPr name="TextBox 11" id="11"/>
          <p:cNvSpPr txBox="true"/>
          <p:nvPr/>
        </p:nvSpPr>
        <p:spPr>
          <a:xfrm rot="0">
            <a:off x="11129493" y="7812221"/>
            <a:ext cx="2493647" cy="1998949"/>
          </a:xfrm>
          <a:prstGeom prst="rect">
            <a:avLst/>
          </a:prstGeom>
        </p:spPr>
        <p:txBody>
          <a:bodyPr anchor="t" rtlCol="false" tIns="0" lIns="0" bIns="0" rIns="0">
            <a:spAutoFit/>
          </a:bodyPr>
          <a:lstStyle/>
          <a:p>
            <a:pPr algn="ctr">
              <a:lnSpc>
                <a:spcPts val="2319"/>
              </a:lnSpc>
            </a:pPr>
            <a:r>
              <a:rPr lang="en-US" sz="1486">
                <a:solidFill>
                  <a:srgbClr val="5C5A5D"/>
                </a:solidFill>
                <a:latin typeface="Arimo Light"/>
                <a:ea typeface="Arimo Light"/>
              </a:rPr>
              <a:t>预测步长设定为8（estimate_distance）</a:t>
            </a:r>
          </a:p>
          <a:p>
            <a:pPr algn="ctr">
              <a:lnSpc>
                <a:spcPts val="2319"/>
              </a:lnSpc>
            </a:pPr>
            <a:r>
              <a:rPr lang="en-US" sz="1486">
                <a:solidFill>
                  <a:srgbClr val="5C5A5D"/>
                </a:solidFill>
                <a:latin typeface="Arimo Light"/>
                <a:ea typeface="Arimo Light"/>
              </a:rPr>
              <a:t>编码步长设定为1（encode_length）</a:t>
            </a:r>
          </a:p>
          <a:p>
            <a:pPr algn="ctr">
              <a:lnSpc>
                <a:spcPts val="2319"/>
              </a:lnSpc>
            </a:pPr>
          </a:p>
          <a:p>
            <a:pPr algn="ctr">
              <a:lnSpc>
                <a:spcPts val="2319"/>
              </a:lnSpc>
            </a:pPr>
            <a:r>
              <a:rPr lang="en-US" sz="1486">
                <a:solidFill>
                  <a:srgbClr val="5C5A5D"/>
                </a:solidFill>
                <a:latin typeface="Arimo Light"/>
                <a:ea typeface="Arimo Light"/>
              </a:rPr>
              <a:t>意味着每次预测将基于前8个时间步的记录进行。</a:t>
            </a:r>
          </a:p>
        </p:txBody>
      </p:sp>
      <p:sp>
        <p:nvSpPr>
          <p:cNvPr name="AutoShape 12" id="12"/>
          <p:cNvSpPr/>
          <p:nvPr/>
        </p:nvSpPr>
        <p:spPr>
          <a:xfrm>
            <a:off x="14619227" y="7040394"/>
            <a:ext cx="2493647" cy="10490"/>
          </a:xfrm>
          <a:prstGeom prst="line">
            <a:avLst/>
          </a:prstGeom>
          <a:ln cap="rnd" w="9525">
            <a:solidFill>
              <a:srgbClr val="000000"/>
            </a:solidFill>
            <a:prstDash val="solid"/>
            <a:headEnd type="none" len="sm" w="sm"/>
            <a:tailEnd type="none" len="sm" w="sm"/>
          </a:ln>
        </p:spPr>
      </p:sp>
      <p:sp>
        <p:nvSpPr>
          <p:cNvPr name="TextBox 13" id="13"/>
          <p:cNvSpPr txBox="true"/>
          <p:nvPr/>
        </p:nvSpPr>
        <p:spPr>
          <a:xfrm rot="0">
            <a:off x="14454567" y="3495323"/>
            <a:ext cx="2493647" cy="342769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通过上述一系列处理和筛选步骤，我们可以将 TCIR 数据集转换成适合深度学习模型输入的格式。</a:t>
            </a:r>
          </a:p>
          <a:p>
            <a:pPr algn="just">
              <a:lnSpc>
                <a:spcPts val="2319"/>
              </a:lnSpc>
            </a:pPr>
          </a:p>
          <a:p>
            <a:pPr algn="just">
              <a:lnSpc>
                <a:spcPts val="2319"/>
              </a:lnSpc>
            </a:pPr>
            <a:r>
              <a:rPr lang="en-US" sz="1486">
                <a:solidFill>
                  <a:srgbClr val="5C5A5D"/>
                </a:solidFill>
                <a:latin typeface="Arimo Light"/>
                <a:ea typeface="Arimo Light"/>
              </a:rPr>
              <a:t>数据预处理是深度学习模型训练中的关键步骤。通过对 TCIR 数据集的处理和筛选，可以确保模型能够获得高质量、规范化的数据，从而提高模型的训练效果和预测性能。</a:t>
            </a:r>
          </a:p>
          <a:p>
            <a:pPr algn="just">
              <a:lnSpc>
                <a:spcPts val="23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838130" y="1565634"/>
            <a:ext cx="14611741" cy="7982614"/>
          </a:xfrm>
          <a:custGeom>
            <a:avLst/>
            <a:gdLst/>
            <a:ahLst/>
            <a:cxnLst/>
            <a:rect r="r" b="b" t="t" l="l"/>
            <a:pathLst>
              <a:path h="7982614" w="14611741">
                <a:moveTo>
                  <a:pt x="0" y="0"/>
                </a:moveTo>
                <a:lnTo>
                  <a:pt x="14611740" y="0"/>
                </a:lnTo>
                <a:lnTo>
                  <a:pt x="14611740" y="7982614"/>
                </a:lnTo>
                <a:lnTo>
                  <a:pt x="0" y="7982614"/>
                </a:lnTo>
                <a:lnTo>
                  <a:pt x="0" y="0"/>
                </a:lnTo>
                <a:close/>
              </a:path>
            </a:pathLst>
          </a:custGeom>
          <a:blipFill>
            <a:blip r:embed="rId3"/>
            <a:stretch>
              <a:fillRect l="0" t="0" r="0" b="0"/>
            </a:stretch>
          </a:blipFill>
        </p:spPr>
      </p:sp>
      <p:sp>
        <p:nvSpPr>
          <p:cNvPr name="TextBox 4" id="4"/>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2.2 模型实现</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6786642" cy="1758792"/>
          </a:xfrm>
          <a:custGeom>
            <a:avLst/>
            <a:gdLst/>
            <a:ahLst/>
            <a:cxnLst/>
            <a:rect r="r" b="b" t="t" l="l"/>
            <a:pathLst>
              <a:path h="1758792" w="6786642">
                <a:moveTo>
                  <a:pt x="0" y="0"/>
                </a:moveTo>
                <a:lnTo>
                  <a:pt x="6786642" y="0"/>
                </a:lnTo>
                <a:lnTo>
                  <a:pt x="6786642" y="1758792"/>
                </a:lnTo>
                <a:lnTo>
                  <a:pt x="0" y="1758792"/>
                </a:lnTo>
                <a:lnTo>
                  <a:pt x="0" y="0"/>
                </a:lnTo>
                <a:close/>
              </a:path>
            </a:pathLst>
          </a:custGeom>
          <a:blipFill>
            <a:blip r:embed="rId2"/>
            <a:stretch>
              <a:fillRect l="0" t="0" r="0" b="0"/>
            </a:stretch>
          </a:blipFill>
        </p:spPr>
      </p:sp>
      <p:sp>
        <p:nvSpPr>
          <p:cNvPr name="Freeform 3" id="3"/>
          <p:cNvSpPr/>
          <p:nvPr/>
        </p:nvSpPr>
        <p:spPr>
          <a:xfrm flipH="false" flipV="false" rot="0">
            <a:off x="1028700" y="7544161"/>
            <a:ext cx="5820930" cy="1714139"/>
          </a:xfrm>
          <a:custGeom>
            <a:avLst/>
            <a:gdLst/>
            <a:ahLst/>
            <a:cxnLst/>
            <a:rect r="r" b="b" t="t" l="l"/>
            <a:pathLst>
              <a:path h="1714139" w="5820930">
                <a:moveTo>
                  <a:pt x="0" y="0"/>
                </a:moveTo>
                <a:lnTo>
                  <a:pt x="5820930" y="0"/>
                </a:lnTo>
                <a:lnTo>
                  <a:pt x="5820930" y="1714139"/>
                </a:lnTo>
                <a:lnTo>
                  <a:pt x="0" y="1714139"/>
                </a:lnTo>
                <a:lnTo>
                  <a:pt x="0" y="0"/>
                </a:lnTo>
                <a:close/>
              </a:path>
            </a:pathLst>
          </a:custGeom>
          <a:blipFill>
            <a:blip r:embed="rId3"/>
            <a:stretch>
              <a:fillRect l="0" t="0" r="0" b="0"/>
            </a:stretch>
          </a:blipFill>
        </p:spPr>
      </p:sp>
      <p:sp>
        <p:nvSpPr>
          <p:cNvPr name="TextBox 4" id="4"/>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2.3 模型评估</a:t>
            </a:r>
          </a:p>
        </p:txBody>
      </p:sp>
      <p:sp>
        <p:nvSpPr>
          <p:cNvPr name="TextBox 5" id="5"/>
          <p:cNvSpPr txBox="true"/>
          <p:nvPr/>
        </p:nvSpPr>
        <p:spPr>
          <a:xfrm rot="0">
            <a:off x="1028700" y="947547"/>
            <a:ext cx="16230600" cy="4195953"/>
          </a:xfrm>
          <a:prstGeom prst="rect">
            <a:avLst/>
          </a:prstGeom>
        </p:spPr>
        <p:txBody>
          <a:bodyPr anchor="t" rtlCol="false" tIns="0" lIns="0" bIns="0" rIns="0">
            <a:spAutoFit/>
          </a:bodyPr>
          <a:lstStyle/>
          <a:p>
            <a:pPr algn="l">
              <a:lnSpc>
                <a:spcPts val="4212"/>
              </a:lnSpc>
            </a:pPr>
          </a:p>
          <a:p>
            <a:pPr algn="l" marL="488632" indent="-244316" lvl="1">
              <a:lnSpc>
                <a:spcPts val="4212"/>
              </a:lnSpc>
              <a:buFont typeface="Arial"/>
              <a:buChar char="•"/>
            </a:pPr>
            <a:r>
              <a:rPr lang="en-US" sz="2700">
                <a:solidFill>
                  <a:srgbClr val="5C5A5D"/>
                </a:solidFill>
                <a:latin typeface="Arimo Light"/>
                <a:ea typeface="Arimo Light"/>
              </a:rPr>
              <a:t>MSE（Mean Squared Error）和MAE（Mean Absolute Error）是两种常用的衡量模型的预测结果与实际结果之间的差异评估指标，</a:t>
            </a:r>
          </a:p>
          <a:p>
            <a:pPr algn="l" marL="488632" indent="-244316" lvl="1">
              <a:lnSpc>
                <a:spcPts val="4212"/>
              </a:lnSpc>
            </a:pPr>
          </a:p>
          <a:p>
            <a:pPr algn="l" marL="582930" indent="-291465" lvl="1">
              <a:lnSpc>
                <a:spcPts val="4212"/>
              </a:lnSpc>
              <a:buFont typeface="Arial"/>
              <a:buChar char="•"/>
            </a:pPr>
            <a:r>
              <a:rPr lang="en-US" sz="2700">
                <a:solidFill>
                  <a:srgbClr val="5C5A5D"/>
                </a:solidFill>
                <a:latin typeface="Arimo Light"/>
                <a:ea typeface="Arimo Light"/>
              </a:rPr>
              <a:t>MSE 是预测值与实际值之间差异的平方的平均值。</a:t>
            </a:r>
          </a:p>
          <a:p>
            <a:pPr algn="l">
              <a:lnSpc>
                <a:spcPts val="4212"/>
              </a:lnSpc>
            </a:pPr>
          </a:p>
          <a:p>
            <a:pPr algn="l" marL="582930" indent="-291465" lvl="1">
              <a:lnSpc>
                <a:spcPts val="4212"/>
              </a:lnSpc>
              <a:buFont typeface="Arial"/>
              <a:buChar char="•"/>
            </a:pPr>
            <a:r>
              <a:rPr lang="en-US" sz="2700">
                <a:solidFill>
                  <a:srgbClr val="5C5A5D"/>
                </a:solidFill>
                <a:latin typeface="Arimo Light"/>
                <a:ea typeface="Arimo Light"/>
              </a:rPr>
              <a:t>MAE 是预测值与实际值之间差异的绝对值的平均值</a:t>
            </a:r>
          </a:p>
          <a:p>
            <a:pPr algn="l" marL="488632" indent="-244316" lvl="1">
              <a:lnSpc>
                <a:spcPts val="32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801667" y="1617248"/>
            <a:ext cx="4441668" cy="1692552"/>
          </a:xfrm>
          <a:custGeom>
            <a:avLst/>
            <a:gdLst/>
            <a:ahLst/>
            <a:cxnLst/>
            <a:rect r="r" b="b" t="t" l="l"/>
            <a:pathLst>
              <a:path h="1692552" w="4441668">
                <a:moveTo>
                  <a:pt x="0" y="0"/>
                </a:moveTo>
                <a:lnTo>
                  <a:pt x="4441667" y="0"/>
                </a:lnTo>
                <a:lnTo>
                  <a:pt x="4441667" y="1692553"/>
                </a:lnTo>
                <a:lnTo>
                  <a:pt x="0" y="1692553"/>
                </a:lnTo>
                <a:lnTo>
                  <a:pt x="0" y="0"/>
                </a:lnTo>
                <a:close/>
              </a:path>
            </a:pathLst>
          </a:custGeom>
          <a:blipFill>
            <a:blip r:embed="rId3"/>
            <a:stretch>
              <a:fillRect l="0" t="0" r="0" b="0"/>
            </a:stretch>
          </a:blipFill>
        </p:spPr>
      </p:sp>
      <p:sp>
        <p:nvSpPr>
          <p:cNvPr name="Freeform 4" id="4"/>
          <p:cNvSpPr/>
          <p:nvPr/>
        </p:nvSpPr>
        <p:spPr>
          <a:xfrm flipH="false" flipV="false" rot="0">
            <a:off x="9783935" y="1617248"/>
            <a:ext cx="5948475" cy="1675627"/>
          </a:xfrm>
          <a:custGeom>
            <a:avLst/>
            <a:gdLst/>
            <a:ahLst/>
            <a:cxnLst/>
            <a:rect r="r" b="b" t="t" l="l"/>
            <a:pathLst>
              <a:path h="1675627" w="5948475">
                <a:moveTo>
                  <a:pt x="0" y="0"/>
                </a:moveTo>
                <a:lnTo>
                  <a:pt x="5948475" y="0"/>
                </a:lnTo>
                <a:lnTo>
                  <a:pt x="5948475" y="1675627"/>
                </a:lnTo>
                <a:lnTo>
                  <a:pt x="0" y="1675627"/>
                </a:lnTo>
                <a:lnTo>
                  <a:pt x="0" y="0"/>
                </a:lnTo>
                <a:close/>
              </a:path>
            </a:pathLst>
          </a:custGeom>
          <a:blipFill>
            <a:blip r:embed="rId4"/>
            <a:stretch>
              <a:fillRect l="0" t="0" r="0" b="0"/>
            </a:stretch>
          </a:blipFill>
        </p:spPr>
      </p:sp>
      <p:sp>
        <p:nvSpPr>
          <p:cNvPr name="Freeform 5" id="5"/>
          <p:cNvSpPr/>
          <p:nvPr/>
        </p:nvSpPr>
        <p:spPr>
          <a:xfrm flipH="false" flipV="false" rot="0">
            <a:off x="7549206" y="2038283"/>
            <a:ext cx="1289282" cy="585812"/>
          </a:xfrm>
          <a:custGeom>
            <a:avLst/>
            <a:gdLst/>
            <a:ahLst/>
            <a:cxnLst/>
            <a:rect r="r" b="b" t="t" l="l"/>
            <a:pathLst>
              <a:path h="585812" w="1289282">
                <a:moveTo>
                  <a:pt x="0" y="0"/>
                </a:moveTo>
                <a:lnTo>
                  <a:pt x="1289282" y="0"/>
                </a:lnTo>
                <a:lnTo>
                  <a:pt x="1289282" y="585813"/>
                </a:lnTo>
                <a:lnTo>
                  <a:pt x="0" y="585813"/>
                </a:lnTo>
                <a:lnTo>
                  <a:pt x="0" y="0"/>
                </a:lnTo>
                <a:close/>
              </a:path>
            </a:pathLst>
          </a:custGeom>
          <a:blipFill>
            <a:blip r:embed="rId5">
              <a:extLst>
                <a:ext uri="{96DAC541-7B7A-43D3-8B79-37D633B846F1}">
                  <asvg:svgBlip xmlns:asvg="http://schemas.microsoft.com/office/drawing/2016/SVG/main" r:embed="rId6"/>
                </a:ext>
              </a:extLst>
            </a:blip>
            <a:stretch>
              <a:fillRect l="-55606" t="0" r="0" b="0"/>
            </a:stretch>
          </a:blipFill>
        </p:spPr>
      </p:sp>
      <p:sp>
        <p:nvSpPr>
          <p:cNvPr name="Freeform 6" id="6"/>
          <p:cNvSpPr/>
          <p:nvPr/>
        </p:nvSpPr>
        <p:spPr>
          <a:xfrm flipH="false" flipV="false" rot="0">
            <a:off x="10477813" y="5143500"/>
            <a:ext cx="7303147" cy="1994646"/>
          </a:xfrm>
          <a:custGeom>
            <a:avLst/>
            <a:gdLst/>
            <a:ahLst/>
            <a:cxnLst/>
            <a:rect r="r" b="b" t="t" l="l"/>
            <a:pathLst>
              <a:path h="1994646" w="7303147">
                <a:moveTo>
                  <a:pt x="0" y="0"/>
                </a:moveTo>
                <a:lnTo>
                  <a:pt x="7303147" y="0"/>
                </a:lnTo>
                <a:lnTo>
                  <a:pt x="7303147" y="1994646"/>
                </a:lnTo>
                <a:lnTo>
                  <a:pt x="0" y="1994646"/>
                </a:lnTo>
                <a:lnTo>
                  <a:pt x="0" y="0"/>
                </a:lnTo>
                <a:close/>
              </a:path>
            </a:pathLst>
          </a:custGeom>
          <a:blipFill>
            <a:blip r:embed="rId7"/>
            <a:stretch>
              <a:fillRect l="0" t="0" r="0" b="0"/>
            </a:stretch>
          </a:blipFill>
        </p:spPr>
      </p:sp>
      <p:sp>
        <p:nvSpPr>
          <p:cNvPr name="Freeform 7" id="7"/>
          <p:cNvSpPr/>
          <p:nvPr/>
        </p:nvSpPr>
        <p:spPr>
          <a:xfrm flipH="false" flipV="false" rot="5400000">
            <a:off x="13484745" y="3925281"/>
            <a:ext cx="1289282" cy="585812"/>
          </a:xfrm>
          <a:custGeom>
            <a:avLst/>
            <a:gdLst/>
            <a:ahLst/>
            <a:cxnLst/>
            <a:rect r="r" b="b" t="t" l="l"/>
            <a:pathLst>
              <a:path h="585812" w="1289282">
                <a:moveTo>
                  <a:pt x="0" y="0"/>
                </a:moveTo>
                <a:lnTo>
                  <a:pt x="1289283" y="0"/>
                </a:lnTo>
                <a:lnTo>
                  <a:pt x="1289283" y="585813"/>
                </a:lnTo>
                <a:lnTo>
                  <a:pt x="0" y="585813"/>
                </a:lnTo>
                <a:lnTo>
                  <a:pt x="0" y="0"/>
                </a:lnTo>
                <a:close/>
              </a:path>
            </a:pathLst>
          </a:custGeom>
          <a:blipFill>
            <a:blip r:embed="rId5">
              <a:extLst>
                <a:ext uri="{96DAC541-7B7A-43D3-8B79-37D633B846F1}">
                  <asvg:svgBlip xmlns:asvg="http://schemas.microsoft.com/office/drawing/2016/SVG/main" r:embed="rId6"/>
                </a:ext>
              </a:extLst>
            </a:blip>
            <a:stretch>
              <a:fillRect l="-55606" t="0" r="0" b="0"/>
            </a:stretch>
          </a:blipFill>
        </p:spPr>
      </p:sp>
      <p:sp>
        <p:nvSpPr>
          <p:cNvPr name="Freeform 8" id="8"/>
          <p:cNvSpPr/>
          <p:nvPr/>
        </p:nvSpPr>
        <p:spPr>
          <a:xfrm flipH="false" flipV="false" rot="0">
            <a:off x="547761" y="5186968"/>
            <a:ext cx="7300730" cy="1539667"/>
          </a:xfrm>
          <a:custGeom>
            <a:avLst/>
            <a:gdLst/>
            <a:ahLst/>
            <a:cxnLst/>
            <a:rect r="r" b="b" t="t" l="l"/>
            <a:pathLst>
              <a:path h="1539667" w="7300730">
                <a:moveTo>
                  <a:pt x="0" y="0"/>
                </a:moveTo>
                <a:lnTo>
                  <a:pt x="7300730" y="0"/>
                </a:lnTo>
                <a:lnTo>
                  <a:pt x="7300730" y="1539667"/>
                </a:lnTo>
                <a:lnTo>
                  <a:pt x="0" y="1539667"/>
                </a:lnTo>
                <a:lnTo>
                  <a:pt x="0" y="0"/>
                </a:lnTo>
                <a:close/>
              </a:path>
            </a:pathLst>
          </a:custGeom>
          <a:blipFill>
            <a:blip r:embed="rId8"/>
            <a:stretch>
              <a:fillRect l="0" t="0" r="0" b="0"/>
            </a:stretch>
          </a:blipFill>
        </p:spPr>
      </p:sp>
      <p:sp>
        <p:nvSpPr>
          <p:cNvPr name="Freeform 9" id="9"/>
          <p:cNvSpPr/>
          <p:nvPr/>
        </p:nvSpPr>
        <p:spPr>
          <a:xfrm flipH="false" flipV="false" rot="-10800000">
            <a:off x="8441099" y="6140823"/>
            <a:ext cx="1289282" cy="585812"/>
          </a:xfrm>
          <a:custGeom>
            <a:avLst/>
            <a:gdLst/>
            <a:ahLst/>
            <a:cxnLst/>
            <a:rect r="r" b="b" t="t" l="l"/>
            <a:pathLst>
              <a:path h="585812" w="1289282">
                <a:moveTo>
                  <a:pt x="0" y="0"/>
                </a:moveTo>
                <a:lnTo>
                  <a:pt x="1289282" y="0"/>
                </a:lnTo>
                <a:lnTo>
                  <a:pt x="1289282" y="585812"/>
                </a:lnTo>
                <a:lnTo>
                  <a:pt x="0" y="585812"/>
                </a:lnTo>
                <a:lnTo>
                  <a:pt x="0" y="0"/>
                </a:lnTo>
                <a:close/>
              </a:path>
            </a:pathLst>
          </a:custGeom>
          <a:blipFill>
            <a:blip r:embed="rId5">
              <a:extLst>
                <a:ext uri="{96DAC541-7B7A-43D3-8B79-37D633B846F1}">
                  <asvg:svgBlip xmlns:asvg="http://schemas.microsoft.com/office/drawing/2016/SVG/main" r:embed="rId6"/>
                </a:ext>
              </a:extLst>
            </a:blip>
            <a:stretch>
              <a:fillRect l="-55606" t="0" r="0" b="0"/>
            </a:stretch>
          </a:blipFill>
        </p:spPr>
      </p:sp>
      <p:sp>
        <p:nvSpPr>
          <p:cNvPr name="Freeform 10" id="10"/>
          <p:cNvSpPr/>
          <p:nvPr/>
        </p:nvSpPr>
        <p:spPr>
          <a:xfrm flipH="false" flipV="false" rot="0">
            <a:off x="2297225" y="8519909"/>
            <a:ext cx="3492154" cy="1476782"/>
          </a:xfrm>
          <a:custGeom>
            <a:avLst/>
            <a:gdLst/>
            <a:ahLst/>
            <a:cxnLst/>
            <a:rect r="r" b="b" t="t" l="l"/>
            <a:pathLst>
              <a:path h="1476782" w="3492154">
                <a:moveTo>
                  <a:pt x="0" y="0"/>
                </a:moveTo>
                <a:lnTo>
                  <a:pt x="3492154" y="0"/>
                </a:lnTo>
                <a:lnTo>
                  <a:pt x="3492154" y="1476782"/>
                </a:lnTo>
                <a:lnTo>
                  <a:pt x="0" y="1476782"/>
                </a:lnTo>
                <a:lnTo>
                  <a:pt x="0" y="0"/>
                </a:lnTo>
                <a:close/>
              </a:path>
            </a:pathLst>
          </a:custGeom>
          <a:blipFill>
            <a:blip r:embed="rId9"/>
            <a:stretch>
              <a:fillRect l="0" t="0" r="0" b="0"/>
            </a:stretch>
          </a:blipFill>
        </p:spPr>
      </p:sp>
      <p:sp>
        <p:nvSpPr>
          <p:cNvPr name="TextBox 11" id="11"/>
          <p:cNvSpPr txBox="true"/>
          <p:nvPr/>
        </p:nvSpPr>
        <p:spPr>
          <a:xfrm rot="0">
            <a:off x="3363155" y="433197"/>
            <a:ext cx="10563784" cy="968883"/>
          </a:xfrm>
          <a:prstGeom prst="rect">
            <a:avLst/>
          </a:prstGeom>
        </p:spPr>
        <p:txBody>
          <a:bodyPr anchor="t" rtlCol="false" tIns="0" lIns="0" bIns="0" rIns="0">
            <a:spAutoFit/>
          </a:bodyPr>
          <a:lstStyle/>
          <a:p>
            <a:pPr algn="ctr">
              <a:lnSpc>
                <a:spcPts val="7775"/>
              </a:lnSpc>
            </a:pPr>
            <a:r>
              <a:rPr lang="en-US" sz="5400" spc="150">
                <a:solidFill>
                  <a:srgbClr val="4276AA"/>
                </a:solidFill>
                <a:latin typeface="Arimo Bold"/>
                <a:ea typeface="Arimo Bold"/>
              </a:rPr>
              <a:t>2.3 台风路径相似性评估量化方法</a:t>
            </a:r>
          </a:p>
        </p:txBody>
      </p:sp>
      <p:sp>
        <p:nvSpPr>
          <p:cNvPr name="Freeform 12" id="12"/>
          <p:cNvSpPr/>
          <p:nvPr/>
        </p:nvSpPr>
        <p:spPr>
          <a:xfrm flipH="false" flipV="false" rot="5400000">
            <a:off x="3260579" y="7714884"/>
            <a:ext cx="1289282" cy="585812"/>
          </a:xfrm>
          <a:custGeom>
            <a:avLst/>
            <a:gdLst/>
            <a:ahLst/>
            <a:cxnLst/>
            <a:rect r="r" b="b" t="t" l="l"/>
            <a:pathLst>
              <a:path h="585812" w="1289282">
                <a:moveTo>
                  <a:pt x="0" y="0"/>
                </a:moveTo>
                <a:lnTo>
                  <a:pt x="1289282" y="0"/>
                </a:lnTo>
                <a:lnTo>
                  <a:pt x="1289282" y="585812"/>
                </a:lnTo>
                <a:lnTo>
                  <a:pt x="0" y="585812"/>
                </a:lnTo>
                <a:lnTo>
                  <a:pt x="0" y="0"/>
                </a:lnTo>
                <a:close/>
              </a:path>
            </a:pathLst>
          </a:custGeom>
          <a:blipFill>
            <a:blip r:embed="rId5">
              <a:extLst>
                <a:ext uri="{96DAC541-7B7A-43D3-8B79-37D633B846F1}">
                  <asvg:svgBlip xmlns:asvg="http://schemas.microsoft.com/office/drawing/2016/SVG/main" r:embed="rId6"/>
                </a:ext>
              </a:extLst>
            </a:blip>
            <a:stretch>
              <a:fillRect l="-55606" t="0" r="0" b="0"/>
            </a:stretch>
          </a:blipFill>
        </p:spPr>
      </p:sp>
      <p:sp>
        <p:nvSpPr>
          <p:cNvPr name="TextBox 13" id="13"/>
          <p:cNvSpPr txBox="true"/>
          <p:nvPr/>
        </p:nvSpPr>
        <p:spPr>
          <a:xfrm rot="0">
            <a:off x="2669983" y="3462201"/>
            <a:ext cx="2493647" cy="57019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定义 B, C 两个台风. 其中 bi 是台风 B 的第 i 个时间记录.</a:t>
            </a:r>
          </a:p>
        </p:txBody>
      </p:sp>
      <p:sp>
        <p:nvSpPr>
          <p:cNvPr name="TextBox 14" id="14"/>
          <p:cNvSpPr txBox="true"/>
          <p:nvPr/>
        </p:nvSpPr>
        <p:spPr>
          <a:xfrm rot="0">
            <a:off x="10658534" y="3025352"/>
            <a:ext cx="2493647" cy="28444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定义两个台风之间的距离.</a:t>
            </a:r>
          </a:p>
        </p:txBody>
      </p:sp>
      <p:sp>
        <p:nvSpPr>
          <p:cNvPr name="TextBox 15" id="15"/>
          <p:cNvSpPr txBox="true"/>
          <p:nvPr/>
        </p:nvSpPr>
        <p:spPr>
          <a:xfrm rot="0">
            <a:off x="12611893" y="7100046"/>
            <a:ext cx="3034987" cy="28444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构造一个关于台风 B, C 的距离矩阵</a:t>
            </a:r>
          </a:p>
        </p:txBody>
      </p:sp>
      <p:sp>
        <p:nvSpPr>
          <p:cNvPr name="TextBox 16" id="16"/>
          <p:cNvSpPr txBox="true"/>
          <p:nvPr/>
        </p:nvSpPr>
        <p:spPr>
          <a:xfrm rot="0">
            <a:off x="1028700" y="6740508"/>
            <a:ext cx="4134930" cy="28444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根据规则更新距离矩阵 Dis , 得到积累矩阵 Acc</a:t>
            </a:r>
          </a:p>
        </p:txBody>
      </p:sp>
      <p:sp>
        <p:nvSpPr>
          <p:cNvPr name="TextBox 17" id="17"/>
          <p:cNvSpPr txBox="true"/>
          <p:nvPr/>
        </p:nvSpPr>
        <p:spPr>
          <a:xfrm rot="0">
            <a:off x="5158860" y="9082738"/>
            <a:ext cx="3034987" cy="855949"/>
          </a:xfrm>
          <a:prstGeom prst="rect">
            <a:avLst/>
          </a:prstGeom>
        </p:spPr>
        <p:txBody>
          <a:bodyPr anchor="t" rtlCol="false" tIns="0" lIns="0" bIns="0" rIns="0">
            <a:spAutoFit/>
          </a:bodyPr>
          <a:lstStyle/>
          <a:p>
            <a:pPr algn="just">
              <a:lnSpc>
                <a:spcPts val="2319"/>
              </a:lnSpc>
            </a:pPr>
            <a:r>
              <a:rPr lang="en-US" sz="1486">
                <a:solidFill>
                  <a:srgbClr val="5C5A5D"/>
                </a:solidFill>
                <a:latin typeface="Arimo Light"/>
                <a:ea typeface="Arimo Light"/>
              </a:rPr>
              <a:t>取积累矩阵 Acc 的第 n 行 第 m 列 元素（右下角），对其进行开根号。即得到台风 B, C 的相似距离</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67374"/>
            <a:ext cx="7243350" cy="7290926"/>
          </a:xfrm>
          <a:custGeom>
            <a:avLst/>
            <a:gdLst/>
            <a:ahLst/>
            <a:cxnLst/>
            <a:rect r="r" b="b" t="t" l="l"/>
            <a:pathLst>
              <a:path h="7290926" w="7243350">
                <a:moveTo>
                  <a:pt x="0" y="0"/>
                </a:moveTo>
                <a:lnTo>
                  <a:pt x="7243350" y="0"/>
                </a:lnTo>
                <a:lnTo>
                  <a:pt x="7243350" y="7290926"/>
                </a:lnTo>
                <a:lnTo>
                  <a:pt x="0" y="7290926"/>
                </a:lnTo>
                <a:lnTo>
                  <a:pt x="0" y="0"/>
                </a:lnTo>
                <a:close/>
              </a:path>
            </a:pathLst>
          </a:custGeom>
          <a:blipFill>
            <a:blip r:embed="rId2"/>
            <a:stretch>
              <a:fillRect l="0" t="0" r="0" b="0"/>
            </a:stretch>
          </a:blipFill>
        </p:spPr>
      </p:sp>
      <p:sp>
        <p:nvSpPr>
          <p:cNvPr name="TextBox 3" id="3"/>
          <p:cNvSpPr txBox="true"/>
          <p:nvPr/>
        </p:nvSpPr>
        <p:spPr>
          <a:xfrm rot="0">
            <a:off x="9144000" y="1823847"/>
            <a:ext cx="7446646" cy="7929753"/>
          </a:xfrm>
          <a:prstGeom prst="rect">
            <a:avLst/>
          </a:prstGeom>
        </p:spPr>
        <p:txBody>
          <a:bodyPr anchor="t" rtlCol="false" tIns="0" lIns="0" bIns="0" rIns="0">
            <a:spAutoFit/>
          </a:bodyPr>
          <a:lstStyle/>
          <a:p>
            <a:pPr algn="l" marL="488632" indent="-244316" lvl="1">
              <a:lnSpc>
                <a:spcPts val="4212"/>
              </a:lnSpc>
              <a:buFont typeface="Arial"/>
              <a:buChar char="•"/>
            </a:pPr>
            <a:r>
              <a:rPr lang="en-US" sz="2700">
                <a:solidFill>
                  <a:srgbClr val="5C5A5D"/>
                </a:solidFill>
                <a:latin typeface="Arimo Light"/>
                <a:ea typeface="Arimo Light"/>
              </a:rPr>
              <a:t>左图为台风相似性评估量化方法的 Python 代码实现</a:t>
            </a:r>
          </a:p>
          <a:p>
            <a:pPr algn="l" marL="488632" indent="-244316" lvl="1">
              <a:lnSpc>
                <a:spcPts val="4212"/>
              </a:lnSpc>
            </a:pPr>
          </a:p>
          <a:p>
            <a:pPr algn="l" marL="488632" indent="-244316" lvl="1">
              <a:lnSpc>
                <a:spcPts val="4212"/>
              </a:lnSpc>
              <a:buFont typeface="Arial"/>
              <a:buChar char="•"/>
            </a:pPr>
            <a:r>
              <a:rPr lang="en-US" sz="2700">
                <a:solidFill>
                  <a:srgbClr val="5C5A5D"/>
                </a:solidFill>
                <a:latin typeface="Arimo Light"/>
                <a:ea typeface="Arimo Light"/>
              </a:rPr>
              <a:t>上一页 PPT 介绍的计算方法中最后得到的是两个台风之间的相似距离。在得到相似距离之后，还要使用归一化函数将相似距离归一化。归一化函数计算公式如下（p = 1.005）：</a:t>
            </a:r>
          </a:p>
          <a:p>
            <a:pPr algn="l">
              <a:lnSpc>
                <a:spcPts val="4212"/>
              </a:lnSpc>
            </a:pPr>
          </a:p>
          <a:p>
            <a:pPr algn="l">
              <a:lnSpc>
                <a:spcPts val="4212"/>
              </a:lnSpc>
            </a:pPr>
          </a:p>
          <a:p>
            <a:pPr algn="l">
              <a:lnSpc>
                <a:spcPts val="4212"/>
              </a:lnSpc>
            </a:pPr>
          </a:p>
          <a:p>
            <a:pPr algn="l" marL="488632" indent="-244316" lvl="1">
              <a:lnSpc>
                <a:spcPts val="4212"/>
              </a:lnSpc>
              <a:buFont typeface="Arial"/>
              <a:buChar char="•"/>
            </a:pPr>
            <a:r>
              <a:rPr lang="en-US" sz="2700">
                <a:solidFill>
                  <a:srgbClr val="5C5A5D"/>
                </a:solidFill>
                <a:ea typeface="Arimo Light"/>
              </a:rPr>
              <a:t>最后将归一化后的相似距离转化为相似度。转化公式如下：</a:t>
            </a:r>
          </a:p>
          <a:p>
            <a:pPr algn="l">
              <a:lnSpc>
                <a:spcPts val="4212"/>
              </a:lnSpc>
            </a:pPr>
          </a:p>
          <a:p>
            <a:pPr algn="l" marL="488632" indent="-244316" lvl="1">
              <a:lnSpc>
                <a:spcPts val="4212"/>
              </a:lnSpc>
            </a:pPr>
          </a:p>
          <a:p>
            <a:pPr algn="l" marL="488632" indent="-244316" lvl="1">
              <a:lnSpc>
                <a:spcPts val="3240"/>
              </a:lnSpc>
            </a:pPr>
          </a:p>
        </p:txBody>
      </p:sp>
      <p:sp>
        <p:nvSpPr>
          <p:cNvPr name="Freeform 4" id="4"/>
          <p:cNvSpPr/>
          <p:nvPr/>
        </p:nvSpPr>
        <p:spPr>
          <a:xfrm flipH="false" flipV="false" rot="0">
            <a:off x="11086341" y="5845874"/>
            <a:ext cx="3561965" cy="1187322"/>
          </a:xfrm>
          <a:custGeom>
            <a:avLst/>
            <a:gdLst/>
            <a:ahLst/>
            <a:cxnLst/>
            <a:rect r="r" b="b" t="t" l="l"/>
            <a:pathLst>
              <a:path h="1187322" w="3561965">
                <a:moveTo>
                  <a:pt x="0" y="0"/>
                </a:moveTo>
                <a:lnTo>
                  <a:pt x="3561965" y="0"/>
                </a:lnTo>
                <a:lnTo>
                  <a:pt x="3561965" y="1187321"/>
                </a:lnTo>
                <a:lnTo>
                  <a:pt x="0" y="1187321"/>
                </a:lnTo>
                <a:lnTo>
                  <a:pt x="0" y="0"/>
                </a:lnTo>
                <a:close/>
              </a:path>
            </a:pathLst>
          </a:custGeom>
          <a:blipFill>
            <a:blip r:embed="rId3"/>
            <a:stretch>
              <a:fillRect l="0" t="0" r="0" b="0"/>
            </a:stretch>
          </a:blipFill>
        </p:spPr>
      </p:sp>
      <p:sp>
        <p:nvSpPr>
          <p:cNvPr name="Freeform 5" id="5"/>
          <p:cNvSpPr/>
          <p:nvPr/>
        </p:nvSpPr>
        <p:spPr>
          <a:xfrm flipH="false" flipV="false" rot="0">
            <a:off x="11086341" y="8655171"/>
            <a:ext cx="5414135" cy="603129"/>
          </a:xfrm>
          <a:custGeom>
            <a:avLst/>
            <a:gdLst/>
            <a:ahLst/>
            <a:cxnLst/>
            <a:rect r="r" b="b" t="t" l="l"/>
            <a:pathLst>
              <a:path h="603129" w="5414135">
                <a:moveTo>
                  <a:pt x="0" y="0"/>
                </a:moveTo>
                <a:lnTo>
                  <a:pt x="5414134" y="0"/>
                </a:lnTo>
                <a:lnTo>
                  <a:pt x="5414134" y="603129"/>
                </a:lnTo>
                <a:lnTo>
                  <a:pt x="0" y="603129"/>
                </a:lnTo>
                <a:lnTo>
                  <a:pt x="0" y="0"/>
                </a:lnTo>
                <a:close/>
              </a:path>
            </a:pathLst>
          </a:custGeom>
          <a:blipFill>
            <a:blip r:embed="rId4"/>
            <a:stretch>
              <a:fillRect l="0" t="0" r="0" b="0"/>
            </a:stretch>
          </a:blipFill>
        </p:spPr>
      </p:sp>
      <p:sp>
        <p:nvSpPr>
          <p:cNvPr name="TextBox 6" id="6"/>
          <p:cNvSpPr txBox="true"/>
          <p:nvPr/>
        </p:nvSpPr>
        <p:spPr>
          <a:xfrm rot="0">
            <a:off x="3363155" y="433197"/>
            <a:ext cx="10563784" cy="968883"/>
          </a:xfrm>
          <a:prstGeom prst="rect">
            <a:avLst/>
          </a:prstGeom>
        </p:spPr>
        <p:txBody>
          <a:bodyPr anchor="t" rtlCol="false" tIns="0" lIns="0" bIns="0" rIns="0">
            <a:spAutoFit/>
          </a:bodyPr>
          <a:lstStyle/>
          <a:p>
            <a:pPr algn="ctr">
              <a:lnSpc>
                <a:spcPts val="7775"/>
              </a:lnSpc>
            </a:pPr>
            <a:r>
              <a:rPr lang="en-US" sz="5400" spc="150">
                <a:solidFill>
                  <a:srgbClr val="4276AA"/>
                </a:solidFill>
                <a:latin typeface="Arimo Bold"/>
                <a:ea typeface="Arimo Bold"/>
              </a:rPr>
              <a:t>2.3 台风路径相似性评估量化方法</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58686" y="5204620"/>
            <a:ext cx="4085358" cy="4085358"/>
            <a:chOff x="0" y="0"/>
            <a:chExt cx="5447144" cy="5447144"/>
          </a:xfrm>
        </p:grpSpPr>
        <p:sp>
          <p:nvSpPr>
            <p:cNvPr name="Freeform 3" id="3"/>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grpSp>
        <p:nvGrpSpPr>
          <p:cNvPr name="Group 4" id="4"/>
          <p:cNvGrpSpPr/>
          <p:nvPr/>
        </p:nvGrpSpPr>
        <p:grpSpPr>
          <a:xfrm rot="0">
            <a:off x="9400262" y="2071226"/>
            <a:ext cx="4085358" cy="4085358"/>
            <a:chOff x="0" y="0"/>
            <a:chExt cx="5447144" cy="5447144"/>
          </a:xfrm>
        </p:grpSpPr>
        <p:sp>
          <p:nvSpPr>
            <p:cNvPr name="Freeform 5" id="5"/>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sp>
        <p:nvSpPr>
          <p:cNvPr name="TextBox 6" id="6"/>
          <p:cNvSpPr txBox="true"/>
          <p:nvPr/>
        </p:nvSpPr>
        <p:spPr>
          <a:xfrm rot="0">
            <a:off x="8906908" y="2444477"/>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实验参数</a:t>
            </a:r>
          </a:p>
        </p:txBody>
      </p:sp>
      <p:sp>
        <p:nvSpPr>
          <p:cNvPr name="TextBox 7" id="7"/>
          <p:cNvSpPr txBox="true"/>
          <p:nvPr/>
        </p:nvSpPr>
        <p:spPr>
          <a:xfrm rot="0">
            <a:off x="9528849" y="3496483"/>
            <a:ext cx="8759151" cy="2028063"/>
          </a:xfrm>
          <a:prstGeom prst="rect">
            <a:avLst/>
          </a:prstGeom>
        </p:spPr>
        <p:txBody>
          <a:bodyPr anchor="t" rtlCol="false" tIns="0" lIns="0" bIns="0" rIns="0">
            <a:spAutoFit/>
          </a:bodyPr>
          <a:lstStyle/>
          <a:p>
            <a:pPr algn="l" marL="453390" indent="-226695" lvl="1">
              <a:lnSpc>
                <a:spcPts val="3276"/>
              </a:lnSpc>
              <a:buFont typeface="Arial"/>
              <a:buChar char="•"/>
            </a:pPr>
            <a:r>
              <a:rPr lang="en-US" sz="2100">
                <a:solidFill>
                  <a:srgbClr val="5C5A5D"/>
                </a:solidFill>
                <a:latin typeface="Arimo Light"/>
                <a:ea typeface="Arimo Light"/>
              </a:rPr>
              <a:t>evaluate_freq表示在训练过程中每隔多少个训练周期就进行一次评估。</a:t>
            </a:r>
          </a:p>
          <a:p>
            <a:pPr algn="l" marL="453390" indent="-226695" lvl="1">
              <a:lnSpc>
                <a:spcPts val="3276"/>
              </a:lnSpc>
              <a:buFont typeface="Arial"/>
              <a:buChar char="•"/>
            </a:pPr>
            <a:r>
              <a:rPr lang="en-US" sz="2100">
                <a:solidFill>
                  <a:srgbClr val="5C5A5D"/>
                </a:solidFill>
                <a:latin typeface="Arimo Light"/>
                <a:ea typeface="Arimo Light"/>
              </a:rPr>
              <a:t>class_weight 是一个类别权重的设置。</a:t>
            </a:r>
          </a:p>
          <a:p>
            <a:pPr algn="l" marL="453390" indent="-226695" lvl="1">
              <a:lnSpc>
                <a:spcPts val="3276"/>
              </a:lnSpc>
              <a:buFont typeface="Arial"/>
              <a:buChar char="•"/>
            </a:pPr>
            <a:r>
              <a:rPr lang="en-US" sz="2100">
                <a:solidFill>
                  <a:srgbClr val="5C5A5D"/>
                </a:solidFill>
                <a:latin typeface="Arimo Light"/>
                <a:ea typeface="Arimo Light"/>
              </a:rPr>
              <a:t>learning_rate 学习率</a:t>
            </a:r>
          </a:p>
          <a:p>
            <a:pPr algn="l" marL="453390" indent="-226695" lvl="1">
              <a:lnSpc>
                <a:spcPts val="3276"/>
              </a:lnSpc>
              <a:buFont typeface="Arial"/>
              <a:buChar char="•"/>
            </a:pPr>
            <a:r>
              <a:rPr lang="en-US" sz="2100">
                <a:solidFill>
                  <a:srgbClr val="5C5A5D"/>
                </a:solidFill>
                <a:latin typeface="Arimo Light"/>
                <a:ea typeface="Arimo Light"/>
              </a:rPr>
              <a:t>max_epoch 最大训练周期数</a:t>
            </a:r>
          </a:p>
          <a:p>
            <a:pPr algn="l">
              <a:lnSpc>
                <a:spcPts val="3276"/>
              </a:lnSpc>
            </a:pPr>
            <a:r>
              <a:rPr lang="en-US" sz="2100">
                <a:solidFill>
                  <a:srgbClr val="5C5A5D"/>
                </a:solidFill>
                <a:latin typeface="Arimo Light"/>
              </a:rPr>
              <a:t>.......</a:t>
            </a:r>
          </a:p>
        </p:txBody>
      </p:sp>
      <p:sp>
        <p:nvSpPr>
          <p:cNvPr name="TextBox 8" id="8"/>
          <p:cNvSpPr txBox="true"/>
          <p:nvPr/>
        </p:nvSpPr>
        <p:spPr>
          <a:xfrm rot="0">
            <a:off x="4492029" y="6029818"/>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训练资源</a:t>
            </a:r>
          </a:p>
        </p:txBody>
      </p:sp>
      <p:sp>
        <p:nvSpPr>
          <p:cNvPr name="TextBox 9" id="9"/>
          <p:cNvSpPr txBox="true"/>
          <p:nvPr/>
        </p:nvSpPr>
        <p:spPr>
          <a:xfrm rot="0">
            <a:off x="1130656" y="7077568"/>
            <a:ext cx="7399020" cy="1208913"/>
          </a:xfrm>
          <a:prstGeom prst="rect">
            <a:avLst/>
          </a:prstGeom>
        </p:spPr>
        <p:txBody>
          <a:bodyPr anchor="t" rtlCol="false" tIns="0" lIns="0" bIns="0" rIns="0">
            <a:spAutoFit/>
          </a:bodyPr>
          <a:lstStyle/>
          <a:p>
            <a:pPr algn="l">
              <a:lnSpc>
                <a:spcPts val="3276"/>
              </a:lnSpc>
            </a:pPr>
            <a:r>
              <a:rPr lang="en-US" sz="2100">
                <a:solidFill>
                  <a:srgbClr val="5C5A5D"/>
                </a:solidFill>
                <a:latin typeface="Arimo Light"/>
                <a:ea typeface="Arimo Light"/>
              </a:rPr>
              <a:t>使用了 Google Colab Pro的云计算资源，系统 RAM 51.0 GB，GPU RAM 15.0 GB，磁盘 201.2 GB。数据集文件存放在 Google Drive 上。</a:t>
            </a:r>
          </a:p>
        </p:txBody>
      </p:sp>
      <p:grpSp>
        <p:nvGrpSpPr>
          <p:cNvPr name="Group 10" id="10"/>
          <p:cNvGrpSpPr/>
          <p:nvPr/>
        </p:nvGrpSpPr>
        <p:grpSpPr>
          <a:xfrm rot="0">
            <a:off x="2034522" y="2259524"/>
            <a:ext cx="7365740" cy="3374079"/>
            <a:chOff x="0" y="0"/>
            <a:chExt cx="9820986" cy="4498772"/>
          </a:xfrm>
        </p:grpSpPr>
        <p:sp>
          <p:nvSpPr>
            <p:cNvPr name="Freeform 11" id="11"/>
            <p:cNvSpPr/>
            <p:nvPr/>
          </p:nvSpPr>
          <p:spPr>
            <a:xfrm flipH="false" flipV="false" rot="0">
              <a:off x="0" y="0"/>
              <a:ext cx="9820875" cy="4498721"/>
            </a:xfrm>
            <a:custGeom>
              <a:avLst/>
              <a:gdLst/>
              <a:ahLst/>
              <a:cxnLst/>
              <a:rect r="r" b="b" t="t" l="l"/>
              <a:pathLst>
                <a:path h="4498721" w="9820875">
                  <a:moveTo>
                    <a:pt x="0" y="0"/>
                  </a:moveTo>
                  <a:lnTo>
                    <a:pt x="9820875" y="0"/>
                  </a:lnTo>
                  <a:lnTo>
                    <a:pt x="9820875" y="4498721"/>
                  </a:lnTo>
                  <a:lnTo>
                    <a:pt x="0" y="4498721"/>
                  </a:lnTo>
                  <a:close/>
                </a:path>
              </a:pathLst>
            </a:custGeom>
            <a:blipFill>
              <a:blip r:embed="rId2"/>
              <a:stretch>
                <a:fillRect l="-629" t="0" r="-629" b="0"/>
              </a:stretch>
            </a:blipFill>
            <a:ln cap="sq">
              <a:noFill/>
              <a:prstDash val="solid"/>
              <a:miter/>
            </a:ln>
          </p:spPr>
        </p:sp>
      </p:grpSp>
      <p:grpSp>
        <p:nvGrpSpPr>
          <p:cNvPr name="Group 12" id="12"/>
          <p:cNvGrpSpPr/>
          <p:nvPr/>
        </p:nvGrpSpPr>
        <p:grpSpPr>
          <a:xfrm rot="0">
            <a:off x="9144000" y="5633603"/>
            <a:ext cx="7933454" cy="3374079"/>
            <a:chOff x="0" y="0"/>
            <a:chExt cx="10577938" cy="4498772"/>
          </a:xfrm>
        </p:grpSpPr>
        <p:sp>
          <p:nvSpPr>
            <p:cNvPr name="Freeform 13" id="13"/>
            <p:cNvSpPr/>
            <p:nvPr/>
          </p:nvSpPr>
          <p:spPr>
            <a:xfrm flipH="false" flipV="false" rot="0">
              <a:off x="0" y="0"/>
              <a:ext cx="10577819" cy="4498721"/>
            </a:xfrm>
            <a:custGeom>
              <a:avLst/>
              <a:gdLst/>
              <a:ahLst/>
              <a:cxnLst/>
              <a:rect r="r" b="b" t="t" l="l"/>
              <a:pathLst>
                <a:path h="4498721" w="10577819">
                  <a:moveTo>
                    <a:pt x="0" y="0"/>
                  </a:moveTo>
                  <a:lnTo>
                    <a:pt x="10577819" y="0"/>
                  </a:lnTo>
                  <a:lnTo>
                    <a:pt x="10577819" y="4498721"/>
                  </a:lnTo>
                  <a:lnTo>
                    <a:pt x="0" y="4498721"/>
                  </a:lnTo>
                  <a:close/>
                </a:path>
              </a:pathLst>
            </a:custGeom>
            <a:blipFill>
              <a:blip r:embed="rId3"/>
              <a:stretch>
                <a:fillRect l="0" t="-177" r="0" b="-177"/>
              </a:stretch>
            </a:blipFill>
            <a:ln cap="sq">
              <a:noFill/>
              <a:prstDash val="solid"/>
              <a:miter/>
            </a:ln>
          </p:spPr>
        </p:sp>
      </p:grpSp>
      <p:sp>
        <p:nvSpPr>
          <p:cNvPr name="AutoShape 14" id="14"/>
          <p:cNvSpPr/>
          <p:nvPr/>
        </p:nvSpPr>
        <p:spPr>
          <a:xfrm rot="20612">
            <a:off x="276231" y="1956402"/>
            <a:ext cx="2382835" cy="0"/>
          </a:xfrm>
          <a:prstGeom prst="line">
            <a:avLst/>
          </a:prstGeom>
          <a:ln cap="rnd" w="9525">
            <a:solidFill>
              <a:srgbClr val="000000"/>
            </a:solidFill>
            <a:prstDash val="solid"/>
            <a:headEnd type="none" len="sm" w="sm"/>
            <a:tailEnd type="none" len="sm" w="sm"/>
          </a:ln>
        </p:spPr>
      </p:sp>
      <p:sp>
        <p:nvSpPr>
          <p:cNvPr name="AutoShape 15" id="15"/>
          <p:cNvSpPr/>
          <p:nvPr/>
        </p:nvSpPr>
        <p:spPr>
          <a:xfrm rot="5377670">
            <a:off x="-478990" y="2767340"/>
            <a:ext cx="2199688" cy="0"/>
          </a:xfrm>
          <a:prstGeom prst="line">
            <a:avLst/>
          </a:prstGeom>
          <a:ln cap="rnd" w="9525">
            <a:solidFill>
              <a:srgbClr val="000000"/>
            </a:solidFill>
            <a:prstDash val="solid"/>
            <a:headEnd type="none" len="sm" w="sm"/>
            <a:tailEnd type="none" len="sm" w="sm"/>
          </a:ln>
        </p:spPr>
      </p:sp>
      <p:sp>
        <p:nvSpPr>
          <p:cNvPr name="AutoShape 16" id="16"/>
          <p:cNvSpPr/>
          <p:nvPr/>
        </p:nvSpPr>
        <p:spPr>
          <a:xfrm rot="20612">
            <a:off x="16249557" y="8450067"/>
            <a:ext cx="2382835" cy="0"/>
          </a:xfrm>
          <a:prstGeom prst="line">
            <a:avLst/>
          </a:prstGeom>
          <a:ln cap="rnd" w="9525">
            <a:solidFill>
              <a:srgbClr val="000000"/>
            </a:solidFill>
            <a:prstDash val="solid"/>
            <a:headEnd type="none" len="sm" w="sm"/>
            <a:tailEnd type="none" len="sm" w="sm"/>
          </a:ln>
        </p:spPr>
      </p:sp>
      <p:sp>
        <p:nvSpPr>
          <p:cNvPr name="AutoShape 17" id="17"/>
          <p:cNvSpPr/>
          <p:nvPr/>
        </p:nvSpPr>
        <p:spPr>
          <a:xfrm rot="5377670">
            <a:off x="15494336" y="9261005"/>
            <a:ext cx="2199688" cy="0"/>
          </a:xfrm>
          <a:prstGeom prst="line">
            <a:avLst/>
          </a:prstGeom>
          <a:ln cap="rnd" w="9525">
            <a:solidFill>
              <a:srgbClr val="000000"/>
            </a:solidFill>
            <a:prstDash val="solid"/>
            <a:headEnd type="none" len="sm" w="sm"/>
            <a:tailEnd type="none" len="sm" w="sm"/>
          </a:ln>
        </p:spPr>
      </p:sp>
      <p:sp>
        <p:nvSpPr>
          <p:cNvPr name="TextBox 18" id="18"/>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ea typeface="Arimo Bold"/>
              </a:rPr>
              <a:t>实验参数</a:t>
            </a:r>
          </a:p>
        </p:txBody>
      </p:sp>
      <p:sp>
        <p:nvSpPr>
          <p:cNvPr name="Freeform 19" id="19"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4"/>
            <a:stretch>
              <a:fillRect l="-4" t="0" r="-4"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6165" y="1455160"/>
            <a:ext cx="4005262" cy="4135890"/>
            <a:chOff x="0" y="0"/>
            <a:chExt cx="5340350" cy="5514520"/>
          </a:xfrm>
        </p:grpSpPr>
        <p:sp>
          <p:nvSpPr>
            <p:cNvPr name="Freeform 3" id="3"/>
            <p:cNvSpPr/>
            <p:nvPr/>
          </p:nvSpPr>
          <p:spPr>
            <a:xfrm flipH="false" flipV="false" rot="0">
              <a:off x="0" y="0"/>
              <a:ext cx="5340350" cy="5514467"/>
            </a:xfrm>
            <a:custGeom>
              <a:avLst/>
              <a:gdLst/>
              <a:ahLst/>
              <a:cxnLst/>
              <a:rect r="r" b="b" t="t" l="l"/>
              <a:pathLst>
                <a:path h="5514467" w="5340350">
                  <a:moveTo>
                    <a:pt x="28575" y="0"/>
                  </a:moveTo>
                  <a:lnTo>
                    <a:pt x="5311775" y="0"/>
                  </a:lnTo>
                  <a:cubicBezTo>
                    <a:pt x="5327523" y="0"/>
                    <a:pt x="5340350" y="12827"/>
                    <a:pt x="5340350" y="28575"/>
                  </a:cubicBezTo>
                  <a:lnTo>
                    <a:pt x="5340350" y="5485892"/>
                  </a:lnTo>
                  <a:cubicBezTo>
                    <a:pt x="5340350" y="5501640"/>
                    <a:pt x="5327523" y="5514467"/>
                    <a:pt x="5311775" y="5514467"/>
                  </a:cubicBezTo>
                  <a:lnTo>
                    <a:pt x="28575" y="5514467"/>
                  </a:lnTo>
                  <a:cubicBezTo>
                    <a:pt x="12827" y="5514467"/>
                    <a:pt x="0" y="5501640"/>
                    <a:pt x="0" y="5485892"/>
                  </a:cubicBezTo>
                  <a:lnTo>
                    <a:pt x="0" y="28575"/>
                  </a:lnTo>
                  <a:cubicBezTo>
                    <a:pt x="0" y="12827"/>
                    <a:pt x="12827" y="0"/>
                    <a:pt x="28575" y="0"/>
                  </a:cubicBezTo>
                  <a:moveTo>
                    <a:pt x="28575" y="57150"/>
                  </a:moveTo>
                  <a:lnTo>
                    <a:pt x="28575" y="28575"/>
                  </a:lnTo>
                  <a:lnTo>
                    <a:pt x="57150" y="28575"/>
                  </a:lnTo>
                  <a:lnTo>
                    <a:pt x="57150" y="5485892"/>
                  </a:lnTo>
                  <a:lnTo>
                    <a:pt x="28575" y="5485892"/>
                  </a:lnTo>
                  <a:lnTo>
                    <a:pt x="28575" y="5457317"/>
                  </a:lnTo>
                  <a:lnTo>
                    <a:pt x="5311775" y="5457317"/>
                  </a:lnTo>
                  <a:lnTo>
                    <a:pt x="5311775" y="5485892"/>
                  </a:lnTo>
                  <a:lnTo>
                    <a:pt x="5283200" y="5485892"/>
                  </a:lnTo>
                  <a:lnTo>
                    <a:pt x="5283200" y="28575"/>
                  </a:lnTo>
                  <a:lnTo>
                    <a:pt x="5311775" y="28575"/>
                  </a:lnTo>
                  <a:lnTo>
                    <a:pt x="5311775" y="57150"/>
                  </a:lnTo>
                  <a:lnTo>
                    <a:pt x="28575" y="57150"/>
                  </a:lnTo>
                  <a:close/>
                </a:path>
              </a:pathLst>
            </a:custGeom>
            <a:solidFill>
              <a:srgbClr val="A6A6A6"/>
            </a:solidFill>
          </p:spPr>
        </p:sp>
      </p:grpSp>
      <p:grpSp>
        <p:nvGrpSpPr>
          <p:cNvPr name="Group 4" id="4"/>
          <p:cNvGrpSpPr/>
          <p:nvPr/>
        </p:nvGrpSpPr>
        <p:grpSpPr>
          <a:xfrm rot="0">
            <a:off x="1028700" y="2019886"/>
            <a:ext cx="5353027" cy="4093028"/>
            <a:chOff x="0" y="0"/>
            <a:chExt cx="7137369" cy="5457370"/>
          </a:xfrm>
        </p:grpSpPr>
        <p:sp>
          <p:nvSpPr>
            <p:cNvPr name="Freeform 5" id="5"/>
            <p:cNvSpPr/>
            <p:nvPr/>
          </p:nvSpPr>
          <p:spPr>
            <a:xfrm flipH="false" flipV="false" rot="0">
              <a:off x="0" y="0"/>
              <a:ext cx="7137369" cy="5457317"/>
            </a:xfrm>
            <a:custGeom>
              <a:avLst/>
              <a:gdLst/>
              <a:ahLst/>
              <a:cxnLst/>
              <a:rect r="r" b="b" t="t" l="l"/>
              <a:pathLst>
                <a:path h="5457317" w="7137369">
                  <a:moveTo>
                    <a:pt x="0" y="0"/>
                  </a:moveTo>
                  <a:lnTo>
                    <a:pt x="7137369" y="0"/>
                  </a:lnTo>
                  <a:lnTo>
                    <a:pt x="7137369" y="5457317"/>
                  </a:lnTo>
                  <a:lnTo>
                    <a:pt x="0" y="5457317"/>
                  </a:lnTo>
                  <a:close/>
                </a:path>
              </a:pathLst>
            </a:custGeom>
            <a:blipFill>
              <a:blip r:embed="rId2"/>
              <a:stretch>
                <a:fillRect l="0" t="-652" r="0" b="-652"/>
              </a:stretch>
            </a:blipFill>
          </p:spPr>
        </p:sp>
      </p:grpSp>
      <p:sp>
        <p:nvSpPr>
          <p:cNvPr name="Freeform 6" id="6"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3"/>
            <a:stretch>
              <a:fillRect l="-4" t="0" r="-4" b="0"/>
            </a:stretch>
          </a:blipFill>
        </p:spPr>
      </p:sp>
      <p:sp>
        <p:nvSpPr>
          <p:cNvPr name="Freeform 7" id="7"/>
          <p:cNvSpPr/>
          <p:nvPr/>
        </p:nvSpPr>
        <p:spPr>
          <a:xfrm flipH="false" flipV="false" rot="0">
            <a:off x="7905949" y="1455160"/>
            <a:ext cx="9225742" cy="8320262"/>
          </a:xfrm>
          <a:custGeom>
            <a:avLst/>
            <a:gdLst/>
            <a:ahLst/>
            <a:cxnLst/>
            <a:rect r="r" b="b" t="t" l="l"/>
            <a:pathLst>
              <a:path h="8320262" w="9225742">
                <a:moveTo>
                  <a:pt x="0" y="0"/>
                </a:moveTo>
                <a:lnTo>
                  <a:pt x="9225742" y="0"/>
                </a:lnTo>
                <a:lnTo>
                  <a:pt x="9225742" y="8320262"/>
                </a:lnTo>
                <a:lnTo>
                  <a:pt x="0" y="8320262"/>
                </a:lnTo>
                <a:lnTo>
                  <a:pt x="0" y="0"/>
                </a:lnTo>
                <a:close/>
              </a:path>
            </a:pathLst>
          </a:custGeom>
          <a:blipFill>
            <a:blip r:embed="rId4"/>
            <a:stretch>
              <a:fillRect l="0" t="0" r="-49419" b="0"/>
            </a:stretch>
          </a:blipFill>
        </p:spPr>
      </p:sp>
      <p:sp>
        <p:nvSpPr>
          <p:cNvPr name="TextBox 8" id="8"/>
          <p:cNvSpPr txBox="true"/>
          <p:nvPr/>
        </p:nvSpPr>
        <p:spPr>
          <a:xfrm rot="0">
            <a:off x="886165" y="6817764"/>
            <a:ext cx="5194663" cy="2785872"/>
          </a:xfrm>
          <a:prstGeom prst="rect">
            <a:avLst/>
          </a:prstGeom>
        </p:spPr>
        <p:txBody>
          <a:bodyPr anchor="t" rtlCol="false" tIns="0" lIns="0" bIns="0" rIns="0">
            <a:spAutoFit/>
          </a:bodyPr>
          <a:lstStyle/>
          <a:p>
            <a:pPr algn="l">
              <a:lnSpc>
                <a:spcPts val="3744"/>
              </a:lnSpc>
            </a:pPr>
            <a:r>
              <a:rPr lang="en-US" sz="2400">
                <a:solidFill>
                  <a:srgbClr val="5C5A5D"/>
                </a:solidFill>
                <a:latin typeface="Arimo Light"/>
                <a:ea typeface="Arimo Light"/>
              </a:rPr>
              <a:t>代码的主要模块如上图所示。其中“modules” 包放置实现不同板块功能的 .py 文件。</a:t>
            </a:r>
          </a:p>
          <a:p>
            <a:pPr algn="l">
              <a:lnSpc>
                <a:spcPts val="3744"/>
              </a:lnSpc>
            </a:pPr>
          </a:p>
          <a:p>
            <a:pPr algn="l">
              <a:lnSpc>
                <a:spcPts val="3744"/>
              </a:lnSpc>
            </a:pPr>
            <a:r>
              <a:rPr lang="en-US" sz="2400">
                <a:solidFill>
                  <a:srgbClr val="5C5A5D"/>
                </a:solidFill>
                <a:latin typeface="Arimo Light"/>
                <a:ea typeface="Arimo Light"/>
              </a:rPr>
              <a:t>训练的30个周期的系统日志如右图所示。</a:t>
            </a:r>
          </a:p>
        </p:txBody>
      </p:sp>
      <p:sp>
        <p:nvSpPr>
          <p:cNvPr name="TextBox 9" id="9"/>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ea typeface="Arimo Bold"/>
              </a:rPr>
              <a:t>模型训练</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8361" y="4632129"/>
            <a:ext cx="838200" cy="838200"/>
          </a:xfrm>
          <a:custGeom>
            <a:avLst/>
            <a:gdLst/>
            <a:ahLst/>
            <a:cxnLst/>
            <a:rect r="r" b="b" t="t" l="l"/>
            <a:pathLst>
              <a:path h="838200" w="838200">
                <a:moveTo>
                  <a:pt x="0" y="0"/>
                </a:moveTo>
                <a:lnTo>
                  <a:pt x="838200" y="0"/>
                </a:lnTo>
                <a:lnTo>
                  <a:pt x="838200" y="838200"/>
                </a:lnTo>
                <a:lnTo>
                  <a:pt x="0" y="838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07160" y="4632129"/>
            <a:ext cx="838200" cy="838200"/>
          </a:xfrm>
          <a:custGeom>
            <a:avLst/>
            <a:gdLst/>
            <a:ahLst/>
            <a:cxnLst/>
            <a:rect r="r" b="b" t="t" l="l"/>
            <a:pathLst>
              <a:path h="838200" w="838200">
                <a:moveTo>
                  <a:pt x="0" y="0"/>
                </a:moveTo>
                <a:lnTo>
                  <a:pt x="838200" y="0"/>
                </a:lnTo>
                <a:lnTo>
                  <a:pt x="838200" y="838200"/>
                </a:lnTo>
                <a:lnTo>
                  <a:pt x="0" y="838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75960" y="4632129"/>
            <a:ext cx="838200" cy="838200"/>
          </a:xfrm>
          <a:custGeom>
            <a:avLst/>
            <a:gdLst/>
            <a:ahLst/>
            <a:cxnLst/>
            <a:rect r="r" b="b" t="t" l="l"/>
            <a:pathLst>
              <a:path h="838200" w="838200">
                <a:moveTo>
                  <a:pt x="0" y="0"/>
                </a:moveTo>
                <a:lnTo>
                  <a:pt x="838200" y="0"/>
                </a:lnTo>
                <a:lnTo>
                  <a:pt x="838200" y="838200"/>
                </a:lnTo>
                <a:lnTo>
                  <a:pt x="0" y="838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244761" y="4632129"/>
            <a:ext cx="838200" cy="838200"/>
          </a:xfrm>
          <a:custGeom>
            <a:avLst/>
            <a:gdLst/>
            <a:ahLst/>
            <a:cxnLst/>
            <a:rect r="r" b="b" t="t" l="l"/>
            <a:pathLst>
              <a:path h="838200" w="838200">
                <a:moveTo>
                  <a:pt x="0" y="0"/>
                </a:moveTo>
                <a:lnTo>
                  <a:pt x="838200" y="0"/>
                </a:lnTo>
                <a:lnTo>
                  <a:pt x="838200" y="838200"/>
                </a:lnTo>
                <a:lnTo>
                  <a:pt x="0" y="838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665660" y="5470329"/>
            <a:ext cx="76200" cy="4381500"/>
            <a:chOff x="0" y="0"/>
            <a:chExt cx="101600" cy="5842000"/>
          </a:xfrm>
        </p:grpSpPr>
        <p:sp>
          <p:nvSpPr>
            <p:cNvPr name="Freeform 7" id="7"/>
            <p:cNvSpPr/>
            <p:nvPr/>
          </p:nvSpPr>
          <p:spPr>
            <a:xfrm flipH="false" flipV="false" rot="0">
              <a:off x="0" y="0"/>
              <a:ext cx="101600" cy="5842000"/>
            </a:xfrm>
            <a:custGeom>
              <a:avLst/>
              <a:gdLst/>
              <a:ahLst/>
              <a:cxnLst/>
              <a:rect r="r" b="b" t="t" l="l"/>
              <a:pathLst>
                <a:path h="5842000" w="101600">
                  <a:moveTo>
                    <a:pt x="0" y="0"/>
                  </a:moveTo>
                  <a:lnTo>
                    <a:pt x="101600" y="0"/>
                  </a:lnTo>
                  <a:lnTo>
                    <a:pt x="101600" y="5842000"/>
                  </a:lnTo>
                  <a:lnTo>
                    <a:pt x="0" y="5842000"/>
                  </a:lnTo>
                  <a:close/>
                </a:path>
              </a:pathLst>
            </a:custGeom>
            <a:solidFill>
              <a:srgbClr val="D9D9D9"/>
            </a:solidFill>
          </p:spPr>
        </p:sp>
      </p:grpSp>
      <p:grpSp>
        <p:nvGrpSpPr>
          <p:cNvPr name="Group 8" id="8"/>
          <p:cNvGrpSpPr/>
          <p:nvPr/>
        </p:nvGrpSpPr>
        <p:grpSpPr>
          <a:xfrm rot="0">
            <a:off x="9110661" y="5470329"/>
            <a:ext cx="76200" cy="4381500"/>
            <a:chOff x="0" y="0"/>
            <a:chExt cx="101600" cy="5842000"/>
          </a:xfrm>
        </p:grpSpPr>
        <p:sp>
          <p:nvSpPr>
            <p:cNvPr name="Freeform 9" id="9"/>
            <p:cNvSpPr/>
            <p:nvPr/>
          </p:nvSpPr>
          <p:spPr>
            <a:xfrm flipH="false" flipV="false" rot="0">
              <a:off x="0" y="0"/>
              <a:ext cx="101600" cy="5842000"/>
            </a:xfrm>
            <a:custGeom>
              <a:avLst/>
              <a:gdLst/>
              <a:ahLst/>
              <a:cxnLst/>
              <a:rect r="r" b="b" t="t" l="l"/>
              <a:pathLst>
                <a:path h="5842000" w="101600">
                  <a:moveTo>
                    <a:pt x="0" y="0"/>
                  </a:moveTo>
                  <a:lnTo>
                    <a:pt x="101600" y="0"/>
                  </a:lnTo>
                  <a:lnTo>
                    <a:pt x="101600" y="5842000"/>
                  </a:lnTo>
                  <a:lnTo>
                    <a:pt x="0" y="5842000"/>
                  </a:lnTo>
                  <a:close/>
                </a:path>
              </a:pathLst>
            </a:custGeom>
            <a:solidFill>
              <a:srgbClr val="D9D9D9"/>
            </a:solidFill>
          </p:spPr>
        </p:sp>
      </p:grpSp>
      <p:grpSp>
        <p:nvGrpSpPr>
          <p:cNvPr name="Group 10" id="10"/>
          <p:cNvGrpSpPr/>
          <p:nvPr/>
        </p:nvGrpSpPr>
        <p:grpSpPr>
          <a:xfrm rot="0">
            <a:off x="13555662" y="5470329"/>
            <a:ext cx="76200" cy="4381500"/>
            <a:chOff x="0" y="0"/>
            <a:chExt cx="101600" cy="5842000"/>
          </a:xfrm>
        </p:grpSpPr>
        <p:sp>
          <p:nvSpPr>
            <p:cNvPr name="Freeform 11" id="11"/>
            <p:cNvSpPr/>
            <p:nvPr/>
          </p:nvSpPr>
          <p:spPr>
            <a:xfrm flipH="false" flipV="false" rot="0">
              <a:off x="0" y="0"/>
              <a:ext cx="101600" cy="5842000"/>
            </a:xfrm>
            <a:custGeom>
              <a:avLst/>
              <a:gdLst/>
              <a:ahLst/>
              <a:cxnLst/>
              <a:rect r="r" b="b" t="t" l="l"/>
              <a:pathLst>
                <a:path h="5842000" w="101600">
                  <a:moveTo>
                    <a:pt x="0" y="0"/>
                  </a:moveTo>
                  <a:lnTo>
                    <a:pt x="101600" y="0"/>
                  </a:lnTo>
                  <a:lnTo>
                    <a:pt x="101600" y="5842000"/>
                  </a:lnTo>
                  <a:lnTo>
                    <a:pt x="0" y="5842000"/>
                  </a:lnTo>
                  <a:close/>
                </a:path>
              </a:pathLst>
            </a:custGeom>
            <a:solidFill>
              <a:srgbClr val="D9D9D9"/>
            </a:solidFill>
          </p:spPr>
        </p:sp>
      </p:grpSp>
      <p:sp>
        <p:nvSpPr>
          <p:cNvPr name="TextBox 12" id="12"/>
          <p:cNvSpPr txBox="true"/>
          <p:nvPr/>
        </p:nvSpPr>
        <p:spPr>
          <a:xfrm rot="0">
            <a:off x="858201" y="5833882"/>
            <a:ext cx="33985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研究背景</a:t>
            </a:r>
          </a:p>
        </p:txBody>
      </p:sp>
      <p:sp>
        <p:nvSpPr>
          <p:cNvPr name="TextBox 13" id="13"/>
          <p:cNvSpPr txBox="true"/>
          <p:nvPr/>
        </p:nvSpPr>
        <p:spPr>
          <a:xfrm rot="0">
            <a:off x="5227000" y="5833882"/>
            <a:ext cx="33985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研究过程</a:t>
            </a:r>
          </a:p>
        </p:txBody>
      </p:sp>
      <p:sp>
        <p:nvSpPr>
          <p:cNvPr name="TextBox 14" id="14"/>
          <p:cNvSpPr txBox="true"/>
          <p:nvPr/>
        </p:nvSpPr>
        <p:spPr>
          <a:xfrm rot="0">
            <a:off x="9595800" y="5833882"/>
            <a:ext cx="33985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实验结果</a:t>
            </a:r>
          </a:p>
        </p:txBody>
      </p:sp>
      <p:sp>
        <p:nvSpPr>
          <p:cNvPr name="TextBox 15" id="15"/>
          <p:cNvSpPr txBox="true"/>
          <p:nvPr/>
        </p:nvSpPr>
        <p:spPr>
          <a:xfrm rot="0">
            <a:off x="13964601" y="5833882"/>
            <a:ext cx="3398520" cy="537210"/>
          </a:xfrm>
          <a:prstGeom prst="rect">
            <a:avLst/>
          </a:prstGeom>
        </p:spPr>
        <p:txBody>
          <a:bodyPr anchor="t" rtlCol="false" tIns="0" lIns="0" bIns="0" rIns="0">
            <a:spAutoFit/>
          </a:bodyPr>
          <a:lstStyle/>
          <a:p>
            <a:pPr algn="ctr">
              <a:lnSpc>
                <a:spcPts val="4320"/>
              </a:lnSpc>
            </a:pPr>
            <a:r>
              <a:rPr lang="en-US" sz="3000" spc="150">
                <a:solidFill>
                  <a:srgbClr val="000000"/>
                </a:solidFill>
                <a:ea typeface="Arimo Bold"/>
              </a:rPr>
              <a:t>总结分析</a:t>
            </a:r>
          </a:p>
        </p:txBody>
      </p:sp>
      <p:sp>
        <p:nvSpPr>
          <p:cNvPr name="TextBox 16" id="16"/>
          <p:cNvSpPr txBox="true"/>
          <p:nvPr/>
        </p:nvSpPr>
        <p:spPr>
          <a:xfrm rot="0">
            <a:off x="715326" y="6527400"/>
            <a:ext cx="3684270" cy="799338"/>
          </a:xfrm>
          <a:prstGeom prst="rect">
            <a:avLst/>
          </a:prstGeom>
        </p:spPr>
        <p:txBody>
          <a:bodyPr anchor="t" rtlCol="false" tIns="0" lIns="0" bIns="0" rIns="0">
            <a:spAutoFit/>
          </a:bodyPr>
          <a:lstStyle/>
          <a:p>
            <a:pPr algn="l" marL="453390" indent="-226695" lvl="1">
              <a:lnSpc>
                <a:spcPts val="3276"/>
              </a:lnSpc>
              <a:buAutoNum type="arabicPeriod" startAt="1"/>
            </a:pPr>
            <a:r>
              <a:rPr lang="en-US" sz="2100">
                <a:solidFill>
                  <a:srgbClr val="5C5A5D"/>
                </a:solidFill>
                <a:ea typeface="Arimo Light"/>
              </a:rPr>
              <a:t>研究意义</a:t>
            </a:r>
          </a:p>
          <a:p>
            <a:pPr algn="l" marL="453390" indent="-226695" lvl="1">
              <a:lnSpc>
                <a:spcPts val="3276"/>
              </a:lnSpc>
              <a:buAutoNum type="arabicPeriod" startAt="1"/>
            </a:pPr>
            <a:r>
              <a:rPr lang="en-US" sz="2100">
                <a:solidFill>
                  <a:srgbClr val="5C5A5D"/>
                </a:solidFill>
                <a:ea typeface="Arimo Light"/>
              </a:rPr>
              <a:t>国内外研究现状</a:t>
            </a:r>
          </a:p>
        </p:txBody>
      </p:sp>
      <p:sp>
        <p:nvSpPr>
          <p:cNvPr name="TextBox 17" id="17"/>
          <p:cNvSpPr txBox="true"/>
          <p:nvPr/>
        </p:nvSpPr>
        <p:spPr>
          <a:xfrm rot="0">
            <a:off x="5228588" y="3252372"/>
            <a:ext cx="7830822" cy="1100822"/>
          </a:xfrm>
          <a:prstGeom prst="rect">
            <a:avLst/>
          </a:prstGeom>
        </p:spPr>
        <p:txBody>
          <a:bodyPr anchor="t" rtlCol="false" tIns="0" lIns="0" bIns="0" rIns="0">
            <a:spAutoFit/>
          </a:bodyPr>
          <a:lstStyle/>
          <a:p>
            <a:pPr algn="ctr">
              <a:lnSpc>
                <a:spcPts val="7920"/>
              </a:lnSpc>
            </a:pPr>
            <a:r>
              <a:rPr lang="en-US" sz="6600">
                <a:solidFill>
                  <a:srgbClr val="4276AA"/>
                </a:solidFill>
                <a:latin typeface="Arimo Bold"/>
              </a:rPr>
              <a:t>CONTENT</a:t>
            </a:r>
          </a:p>
        </p:txBody>
      </p:sp>
      <p:sp>
        <p:nvSpPr>
          <p:cNvPr name="TextBox 18" id="18"/>
          <p:cNvSpPr txBox="true"/>
          <p:nvPr/>
        </p:nvSpPr>
        <p:spPr>
          <a:xfrm rot="0">
            <a:off x="2079783" y="9256395"/>
            <a:ext cx="955356" cy="481608"/>
          </a:xfrm>
          <a:prstGeom prst="rect">
            <a:avLst/>
          </a:prstGeom>
        </p:spPr>
        <p:txBody>
          <a:bodyPr anchor="t" rtlCol="false" tIns="0" lIns="0" bIns="0" rIns="0">
            <a:spAutoFit/>
          </a:bodyPr>
          <a:lstStyle/>
          <a:p>
            <a:pPr algn="ctr">
              <a:lnSpc>
                <a:spcPts val="3240"/>
              </a:lnSpc>
            </a:pPr>
            <a:r>
              <a:rPr lang="en-US" sz="2700">
                <a:solidFill>
                  <a:srgbClr val="A6A6A6"/>
                </a:solidFill>
                <a:latin typeface="Arimo"/>
              </a:rPr>
              <a:t>1</a:t>
            </a:r>
          </a:p>
        </p:txBody>
      </p:sp>
      <p:sp>
        <p:nvSpPr>
          <p:cNvPr name="TextBox 19" id="19"/>
          <p:cNvSpPr txBox="true"/>
          <p:nvPr/>
        </p:nvSpPr>
        <p:spPr>
          <a:xfrm rot="0">
            <a:off x="6612098" y="9256395"/>
            <a:ext cx="955356" cy="481608"/>
          </a:xfrm>
          <a:prstGeom prst="rect">
            <a:avLst/>
          </a:prstGeom>
        </p:spPr>
        <p:txBody>
          <a:bodyPr anchor="t" rtlCol="false" tIns="0" lIns="0" bIns="0" rIns="0">
            <a:spAutoFit/>
          </a:bodyPr>
          <a:lstStyle/>
          <a:p>
            <a:pPr algn="ctr">
              <a:lnSpc>
                <a:spcPts val="3240"/>
              </a:lnSpc>
            </a:pPr>
            <a:r>
              <a:rPr lang="en-US" sz="2700">
                <a:solidFill>
                  <a:srgbClr val="A6A6A6"/>
                </a:solidFill>
                <a:latin typeface="Arimo"/>
              </a:rPr>
              <a:t>2</a:t>
            </a:r>
          </a:p>
        </p:txBody>
      </p:sp>
      <p:sp>
        <p:nvSpPr>
          <p:cNvPr name="TextBox 20" id="20"/>
          <p:cNvSpPr txBox="true"/>
          <p:nvPr/>
        </p:nvSpPr>
        <p:spPr>
          <a:xfrm rot="0">
            <a:off x="11144412" y="9256395"/>
            <a:ext cx="955356" cy="481608"/>
          </a:xfrm>
          <a:prstGeom prst="rect">
            <a:avLst/>
          </a:prstGeom>
        </p:spPr>
        <p:txBody>
          <a:bodyPr anchor="t" rtlCol="false" tIns="0" lIns="0" bIns="0" rIns="0">
            <a:spAutoFit/>
          </a:bodyPr>
          <a:lstStyle/>
          <a:p>
            <a:pPr algn="ctr">
              <a:lnSpc>
                <a:spcPts val="3240"/>
              </a:lnSpc>
            </a:pPr>
            <a:r>
              <a:rPr lang="en-US" sz="2700">
                <a:solidFill>
                  <a:srgbClr val="A6A6A6"/>
                </a:solidFill>
                <a:latin typeface="Arimo"/>
              </a:rPr>
              <a:t>3</a:t>
            </a:r>
          </a:p>
        </p:txBody>
      </p:sp>
      <p:sp>
        <p:nvSpPr>
          <p:cNvPr name="TextBox 21" id="21"/>
          <p:cNvSpPr txBox="true"/>
          <p:nvPr/>
        </p:nvSpPr>
        <p:spPr>
          <a:xfrm rot="0">
            <a:off x="15676726" y="9256395"/>
            <a:ext cx="955356" cy="481608"/>
          </a:xfrm>
          <a:prstGeom prst="rect">
            <a:avLst/>
          </a:prstGeom>
        </p:spPr>
        <p:txBody>
          <a:bodyPr anchor="t" rtlCol="false" tIns="0" lIns="0" bIns="0" rIns="0">
            <a:spAutoFit/>
          </a:bodyPr>
          <a:lstStyle/>
          <a:p>
            <a:pPr algn="ctr">
              <a:lnSpc>
                <a:spcPts val="3240"/>
              </a:lnSpc>
            </a:pPr>
            <a:r>
              <a:rPr lang="en-US" sz="2700">
                <a:solidFill>
                  <a:srgbClr val="A6A6A6"/>
                </a:solidFill>
                <a:latin typeface="Arimo"/>
              </a:rPr>
              <a:t>4</a:t>
            </a:r>
          </a:p>
        </p:txBody>
      </p:sp>
      <p:sp>
        <p:nvSpPr>
          <p:cNvPr name="TextBox 22" id="22"/>
          <p:cNvSpPr txBox="true"/>
          <p:nvPr/>
        </p:nvSpPr>
        <p:spPr>
          <a:xfrm rot="0">
            <a:off x="5084126" y="6527400"/>
            <a:ext cx="3684270" cy="1618488"/>
          </a:xfrm>
          <a:prstGeom prst="rect">
            <a:avLst/>
          </a:prstGeom>
        </p:spPr>
        <p:txBody>
          <a:bodyPr anchor="t" rtlCol="false" tIns="0" lIns="0" bIns="0" rIns="0">
            <a:spAutoFit/>
          </a:bodyPr>
          <a:lstStyle/>
          <a:p>
            <a:pPr algn="l" marL="453390" indent="-226695" lvl="1">
              <a:lnSpc>
                <a:spcPts val="3276"/>
              </a:lnSpc>
              <a:buAutoNum type="arabicPeriod" startAt="1"/>
            </a:pPr>
            <a:r>
              <a:rPr lang="en-US" sz="2100">
                <a:solidFill>
                  <a:srgbClr val="5C5A5D"/>
                </a:solidFill>
                <a:ea typeface="Arimo Light"/>
              </a:rPr>
              <a:t>论文研读</a:t>
            </a:r>
          </a:p>
          <a:p>
            <a:pPr algn="l" marL="453390" indent="-226695" lvl="1">
              <a:lnSpc>
                <a:spcPts val="3276"/>
              </a:lnSpc>
              <a:buAutoNum type="arabicPeriod" startAt="1"/>
            </a:pPr>
            <a:r>
              <a:rPr lang="en-US" sz="2100">
                <a:solidFill>
                  <a:srgbClr val="5C5A5D"/>
                </a:solidFill>
                <a:ea typeface="Arimo Light"/>
              </a:rPr>
              <a:t>数据集预处理</a:t>
            </a:r>
          </a:p>
          <a:p>
            <a:pPr algn="l" marL="453390" indent="-226695" lvl="1">
              <a:lnSpc>
                <a:spcPts val="3276"/>
              </a:lnSpc>
              <a:buAutoNum type="arabicPeriod" startAt="1"/>
            </a:pPr>
            <a:r>
              <a:rPr lang="en-US" sz="2100">
                <a:solidFill>
                  <a:srgbClr val="5C5A5D"/>
                </a:solidFill>
                <a:ea typeface="Arimo Light"/>
              </a:rPr>
              <a:t>模型实现</a:t>
            </a:r>
          </a:p>
          <a:p>
            <a:pPr algn="l" marL="453390" indent="-226695" lvl="1">
              <a:lnSpc>
                <a:spcPts val="3276"/>
              </a:lnSpc>
              <a:buAutoNum type="arabicPeriod" startAt="1"/>
            </a:pPr>
            <a:r>
              <a:rPr lang="en-US" sz="2100">
                <a:solidFill>
                  <a:srgbClr val="5C5A5D"/>
                </a:solidFill>
                <a:ea typeface="Arimo Light"/>
              </a:rPr>
              <a:t>模型评估</a:t>
            </a:r>
          </a:p>
        </p:txBody>
      </p:sp>
      <p:sp>
        <p:nvSpPr>
          <p:cNvPr name="TextBox 23" id="23"/>
          <p:cNvSpPr txBox="true"/>
          <p:nvPr/>
        </p:nvSpPr>
        <p:spPr>
          <a:xfrm rot="0">
            <a:off x="9452925" y="6527400"/>
            <a:ext cx="3684270" cy="1208913"/>
          </a:xfrm>
          <a:prstGeom prst="rect">
            <a:avLst/>
          </a:prstGeom>
        </p:spPr>
        <p:txBody>
          <a:bodyPr anchor="t" rtlCol="false" tIns="0" lIns="0" bIns="0" rIns="0">
            <a:spAutoFit/>
          </a:bodyPr>
          <a:lstStyle/>
          <a:p>
            <a:pPr algn="just" marL="453390" indent="-226695" lvl="1">
              <a:lnSpc>
                <a:spcPts val="3276"/>
              </a:lnSpc>
              <a:buAutoNum type="arabicPeriod" startAt="1"/>
            </a:pPr>
            <a:r>
              <a:rPr lang="en-US" sz="2100">
                <a:solidFill>
                  <a:srgbClr val="5C5A5D"/>
                </a:solidFill>
                <a:ea typeface="Arimo Light"/>
              </a:rPr>
              <a:t>路径预测实验结果</a:t>
            </a:r>
          </a:p>
          <a:p>
            <a:pPr algn="just" marL="453390" indent="-226695" lvl="1">
              <a:lnSpc>
                <a:spcPts val="3276"/>
              </a:lnSpc>
              <a:buAutoNum type="arabicPeriod" startAt="1"/>
            </a:pPr>
            <a:r>
              <a:rPr lang="en-US" sz="2100">
                <a:solidFill>
                  <a:srgbClr val="5C5A5D"/>
                </a:solidFill>
                <a:ea typeface="Arimo Light"/>
              </a:rPr>
              <a:t>强度预测实验结果</a:t>
            </a:r>
          </a:p>
          <a:p>
            <a:pPr algn="just" marL="453390" indent="-226695" lvl="1">
              <a:lnSpc>
                <a:spcPts val="3276"/>
              </a:lnSpc>
              <a:buAutoNum type="arabicPeriod" startAt="1"/>
            </a:pPr>
            <a:r>
              <a:rPr lang="en-US" sz="2100">
                <a:solidFill>
                  <a:srgbClr val="5C5A5D"/>
                </a:solidFill>
                <a:ea typeface="Arimo Light"/>
              </a:rPr>
              <a:t>台风相似度计算</a:t>
            </a:r>
          </a:p>
        </p:txBody>
      </p:sp>
      <p:sp>
        <p:nvSpPr>
          <p:cNvPr name="TextBox 24" id="24"/>
          <p:cNvSpPr txBox="true"/>
          <p:nvPr/>
        </p:nvSpPr>
        <p:spPr>
          <a:xfrm rot="0">
            <a:off x="13821726" y="6527400"/>
            <a:ext cx="3684270" cy="389763"/>
          </a:xfrm>
          <a:prstGeom prst="rect">
            <a:avLst/>
          </a:prstGeom>
        </p:spPr>
        <p:txBody>
          <a:bodyPr anchor="t" rtlCol="false" tIns="0" lIns="0" bIns="0" rIns="0">
            <a:spAutoFit/>
          </a:bodyPr>
          <a:lstStyle/>
          <a:p>
            <a:pPr algn="l">
              <a:lnSpc>
                <a:spcPts val="3276"/>
              </a:lnSpc>
            </a:pPr>
            <a:r>
              <a:rPr lang="en-US" sz="2100">
                <a:solidFill>
                  <a:srgbClr val="5C5A5D"/>
                </a:solidFill>
                <a:ea typeface="Arimo Light"/>
              </a:rPr>
              <a:t>总结分析</a:t>
            </a:r>
          </a:p>
        </p:txBody>
      </p:sp>
      <p:sp>
        <p:nvSpPr>
          <p:cNvPr name="Freeform 25" id="25" descr="20"/>
          <p:cNvSpPr/>
          <p:nvPr/>
        </p:nvSpPr>
        <p:spPr>
          <a:xfrm flipH="false" flipV="false" rot="0">
            <a:off x="0" y="0"/>
            <a:ext cx="18347055" cy="3010852"/>
          </a:xfrm>
          <a:custGeom>
            <a:avLst/>
            <a:gdLst/>
            <a:ahLst/>
            <a:cxnLst/>
            <a:rect r="r" b="b" t="t" l="l"/>
            <a:pathLst>
              <a:path h="3010852" w="18347055">
                <a:moveTo>
                  <a:pt x="0" y="0"/>
                </a:moveTo>
                <a:lnTo>
                  <a:pt x="18347055" y="0"/>
                </a:lnTo>
                <a:lnTo>
                  <a:pt x="18347055" y="3010852"/>
                </a:lnTo>
                <a:lnTo>
                  <a:pt x="0" y="3010852"/>
                </a:lnTo>
                <a:lnTo>
                  <a:pt x="0" y="0"/>
                </a:lnTo>
                <a:close/>
              </a:path>
            </a:pathLst>
          </a:custGeom>
          <a:blipFill>
            <a:blip r:embed="rId4"/>
            <a:stretch>
              <a:fillRect l="0" t="0" r="0" b="-242727"/>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200" y="-42862"/>
            <a:ext cx="18440400" cy="10372725"/>
          </a:xfrm>
          <a:custGeom>
            <a:avLst/>
            <a:gdLst/>
            <a:ahLst/>
            <a:cxnLst/>
            <a:rect r="r" b="b" t="t" l="l"/>
            <a:pathLst>
              <a:path h="10372725" w="18440400">
                <a:moveTo>
                  <a:pt x="0" y="0"/>
                </a:moveTo>
                <a:lnTo>
                  <a:pt x="18440400" y="0"/>
                </a:lnTo>
                <a:lnTo>
                  <a:pt x="18440400" y="10372724"/>
                </a:lnTo>
                <a:lnTo>
                  <a:pt x="0" y="10372724"/>
                </a:lnTo>
                <a:lnTo>
                  <a:pt x="0" y="0"/>
                </a:lnTo>
                <a:close/>
              </a:path>
            </a:pathLst>
          </a:custGeom>
          <a:blipFill>
            <a:blip r:embed="rId2"/>
            <a:stretch>
              <a:fillRect l="-9" t="0" r="-9" b="-6"/>
            </a:stretch>
          </a:blipFill>
        </p:spPr>
      </p:sp>
      <p:grpSp>
        <p:nvGrpSpPr>
          <p:cNvPr name="Group 3" id="3"/>
          <p:cNvGrpSpPr/>
          <p:nvPr/>
        </p:nvGrpSpPr>
        <p:grpSpPr>
          <a:xfrm rot="0">
            <a:off x="5372123" y="1899557"/>
            <a:ext cx="6487886" cy="6487886"/>
            <a:chOff x="0" y="0"/>
            <a:chExt cx="7569200" cy="7569200"/>
          </a:xfrm>
        </p:grpSpPr>
        <p:sp>
          <p:nvSpPr>
            <p:cNvPr name="Freeform 4" id="4"/>
            <p:cNvSpPr/>
            <p:nvPr/>
          </p:nvSpPr>
          <p:spPr>
            <a:xfrm flipH="false" flipV="false" rot="0">
              <a:off x="0" y="0"/>
              <a:ext cx="7569200" cy="7569200"/>
            </a:xfrm>
            <a:custGeom>
              <a:avLst/>
              <a:gdLst/>
              <a:ahLst/>
              <a:cxnLst/>
              <a:rect r="r" b="b" t="t" l="l"/>
              <a:pathLst>
                <a:path h="7569200" w="7569200">
                  <a:moveTo>
                    <a:pt x="0" y="3784600"/>
                  </a:moveTo>
                  <a:cubicBezTo>
                    <a:pt x="0" y="1694434"/>
                    <a:pt x="1694434" y="0"/>
                    <a:pt x="3784600" y="0"/>
                  </a:cubicBezTo>
                  <a:cubicBezTo>
                    <a:pt x="5874766" y="0"/>
                    <a:pt x="7569200" y="1694434"/>
                    <a:pt x="7569200" y="3784600"/>
                  </a:cubicBezTo>
                  <a:cubicBezTo>
                    <a:pt x="7569200" y="5874766"/>
                    <a:pt x="5874766" y="7569200"/>
                    <a:pt x="3784600" y="7569200"/>
                  </a:cubicBezTo>
                  <a:cubicBezTo>
                    <a:pt x="1694434" y="7569200"/>
                    <a:pt x="0" y="5874766"/>
                    <a:pt x="0" y="3784600"/>
                  </a:cubicBezTo>
                  <a:close/>
                </a:path>
              </a:pathLst>
            </a:custGeom>
            <a:solidFill>
              <a:srgbClr val="213B55">
                <a:alpha val="78824"/>
              </a:srgbClr>
            </a:solidFill>
          </p:spPr>
        </p:sp>
      </p:grpSp>
      <p:grpSp>
        <p:nvGrpSpPr>
          <p:cNvPr name="Group 5" id="5"/>
          <p:cNvGrpSpPr/>
          <p:nvPr/>
        </p:nvGrpSpPr>
        <p:grpSpPr>
          <a:xfrm rot="0">
            <a:off x="5082971" y="1616542"/>
            <a:ext cx="7053943" cy="7053943"/>
            <a:chOff x="0" y="0"/>
            <a:chExt cx="8229600" cy="8229600"/>
          </a:xfrm>
        </p:grpSpPr>
        <p:sp>
          <p:nvSpPr>
            <p:cNvPr name="Freeform 6" id="6"/>
            <p:cNvSpPr/>
            <p:nvPr/>
          </p:nvSpPr>
          <p:spPr>
            <a:xfrm flipH="false" flipV="false" rot="0">
              <a:off x="0" y="0"/>
              <a:ext cx="8229600" cy="8229600"/>
            </a:xfrm>
            <a:custGeom>
              <a:avLst/>
              <a:gdLst/>
              <a:ahLst/>
              <a:cxnLst/>
              <a:rect r="r" b="b" t="t" l="l"/>
              <a:pathLst>
                <a:path h="8229600" w="8229600">
                  <a:moveTo>
                    <a:pt x="0" y="4114800"/>
                  </a:moveTo>
                  <a:cubicBezTo>
                    <a:pt x="0" y="1842262"/>
                    <a:pt x="1842262" y="0"/>
                    <a:pt x="4114800" y="0"/>
                  </a:cubicBezTo>
                  <a:cubicBezTo>
                    <a:pt x="6387338" y="0"/>
                    <a:pt x="8229600" y="1842262"/>
                    <a:pt x="8229600" y="4114800"/>
                  </a:cubicBezTo>
                  <a:cubicBezTo>
                    <a:pt x="8229600" y="6387338"/>
                    <a:pt x="6387338" y="8229600"/>
                    <a:pt x="4114800" y="8229600"/>
                  </a:cubicBezTo>
                  <a:cubicBezTo>
                    <a:pt x="1842262" y="8229600"/>
                    <a:pt x="0" y="6387338"/>
                    <a:pt x="0" y="4114800"/>
                  </a:cubicBezTo>
                  <a:close/>
                </a:path>
              </a:pathLst>
            </a:custGeom>
            <a:solidFill>
              <a:srgbClr val="476681">
                <a:alpha val="40784"/>
              </a:srgbClr>
            </a:solidFill>
          </p:spPr>
        </p:sp>
      </p:grpSp>
      <p:sp>
        <p:nvSpPr>
          <p:cNvPr name="AutoShape 7" id="7"/>
          <p:cNvSpPr/>
          <p:nvPr/>
        </p:nvSpPr>
        <p:spPr>
          <a:xfrm rot="-2374899">
            <a:off x="10210314" y="2520723"/>
            <a:ext cx="2853075" cy="0"/>
          </a:xfrm>
          <a:prstGeom prst="line">
            <a:avLst/>
          </a:prstGeom>
          <a:ln cap="rnd" w="9525">
            <a:solidFill>
              <a:srgbClr val="FFFFFF"/>
            </a:solidFill>
            <a:prstDash val="solid"/>
            <a:headEnd type="none" len="sm" w="sm"/>
            <a:tailEnd type="none" len="sm" w="sm"/>
          </a:ln>
        </p:spPr>
      </p:sp>
      <p:sp>
        <p:nvSpPr>
          <p:cNvPr name="TextBox 8" id="8"/>
          <p:cNvSpPr txBox="true"/>
          <p:nvPr/>
        </p:nvSpPr>
        <p:spPr>
          <a:xfrm rot="0">
            <a:off x="6810124" y="3529301"/>
            <a:ext cx="3611880" cy="1181100"/>
          </a:xfrm>
          <a:prstGeom prst="rect">
            <a:avLst/>
          </a:prstGeom>
        </p:spPr>
        <p:txBody>
          <a:bodyPr anchor="t" rtlCol="false" tIns="0" lIns="0" bIns="0" rIns="0">
            <a:spAutoFit/>
          </a:bodyPr>
          <a:lstStyle/>
          <a:p>
            <a:pPr algn="ctr">
              <a:lnSpc>
                <a:spcPts val="9051"/>
              </a:lnSpc>
            </a:pPr>
            <a:r>
              <a:rPr lang="en-US" sz="7542">
                <a:solidFill>
                  <a:srgbClr val="FFFFFF"/>
                </a:solidFill>
                <a:latin typeface="Arimo Bold"/>
              </a:rPr>
              <a:t>Part  3</a:t>
            </a:r>
          </a:p>
        </p:txBody>
      </p:sp>
      <p:sp>
        <p:nvSpPr>
          <p:cNvPr name="TextBox 9" id="9"/>
          <p:cNvSpPr txBox="true"/>
          <p:nvPr/>
        </p:nvSpPr>
        <p:spPr>
          <a:xfrm rot="0">
            <a:off x="6420961" y="6083447"/>
            <a:ext cx="4390209" cy="639536"/>
          </a:xfrm>
          <a:prstGeom prst="rect">
            <a:avLst/>
          </a:prstGeom>
        </p:spPr>
        <p:txBody>
          <a:bodyPr anchor="t" rtlCol="false" tIns="0" lIns="0" bIns="0" rIns="0">
            <a:spAutoFit/>
          </a:bodyPr>
          <a:lstStyle/>
          <a:p>
            <a:pPr algn="ctr">
              <a:lnSpc>
                <a:spcPts val="4937"/>
              </a:lnSpc>
            </a:pPr>
            <a:r>
              <a:rPr lang="en-US" sz="4114">
                <a:solidFill>
                  <a:srgbClr val="FFFFFF"/>
                </a:solidFill>
                <a:ea typeface="Arimo"/>
              </a:rPr>
              <a:t>实验结果</a:t>
            </a:r>
          </a:p>
        </p:txBody>
      </p:sp>
      <p:sp>
        <p:nvSpPr>
          <p:cNvPr name="AutoShape 10" id="10"/>
          <p:cNvSpPr/>
          <p:nvPr/>
        </p:nvSpPr>
        <p:spPr>
          <a:xfrm rot="17367">
            <a:off x="6455224" y="5144180"/>
            <a:ext cx="430943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028700" y="4063713"/>
            <a:ext cx="16077248" cy="5194587"/>
          </a:xfrm>
          <a:custGeom>
            <a:avLst/>
            <a:gdLst/>
            <a:ahLst/>
            <a:cxnLst/>
            <a:rect r="r" b="b" t="t" l="l"/>
            <a:pathLst>
              <a:path h="5194587" w="16077248">
                <a:moveTo>
                  <a:pt x="0" y="0"/>
                </a:moveTo>
                <a:lnTo>
                  <a:pt x="16077248" y="0"/>
                </a:lnTo>
                <a:lnTo>
                  <a:pt x="16077248" y="5194587"/>
                </a:lnTo>
                <a:lnTo>
                  <a:pt x="0" y="51945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44048" y="27365"/>
            <a:ext cx="9008477"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3.1 路径预测性能表现</a:t>
            </a:r>
          </a:p>
        </p:txBody>
      </p:sp>
      <p:sp>
        <p:nvSpPr>
          <p:cNvPr name="TextBox 5" id="5"/>
          <p:cNvSpPr txBox="true"/>
          <p:nvPr/>
        </p:nvSpPr>
        <p:spPr>
          <a:xfrm rot="0">
            <a:off x="1190625" y="1254947"/>
            <a:ext cx="15915323" cy="2657856"/>
          </a:xfrm>
          <a:prstGeom prst="rect">
            <a:avLst/>
          </a:prstGeom>
        </p:spPr>
        <p:txBody>
          <a:bodyPr anchor="t" rtlCol="false" tIns="0" lIns="0" bIns="0" rIns="0">
            <a:spAutoFit/>
          </a:bodyPr>
          <a:lstStyle/>
          <a:p>
            <a:pPr algn="ctr">
              <a:lnSpc>
                <a:spcPts val="4212"/>
              </a:lnSpc>
            </a:pPr>
            <a:r>
              <a:rPr lang="en-US" sz="2700">
                <a:solidFill>
                  <a:srgbClr val="5C5A5D"/>
                </a:solidFill>
                <a:ea typeface="Arimo Light"/>
              </a:rPr>
              <a:t>从下图可以看出，随着训练周期的增加，模型路径预测的路径的损失值逐渐下降，评估值逐渐上升，说明模型的性能在不断提高。</a:t>
            </a:r>
          </a:p>
          <a:p>
            <a:pPr algn="ctr">
              <a:lnSpc>
                <a:spcPts val="4212"/>
              </a:lnSpc>
            </a:pPr>
          </a:p>
          <a:p>
            <a:pPr algn="ctr">
              <a:lnSpc>
                <a:spcPts val="4212"/>
              </a:lnSpc>
            </a:pPr>
            <a:r>
              <a:rPr lang="en-US" sz="2700">
                <a:solidFill>
                  <a:srgbClr val="5C5A5D"/>
                </a:solidFill>
                <a:latin typeface="Arimo Light"/>
                <a:ea typeface="Arimo Light"/>
              </a:rPr>
              <a:t>同时也可以看出，模型在验证集上的损失值与在测试集上相差不大（颜色较深的曲线为验证集上的MSE ，颜色较浅的为测试集上的MSE），说明模型没有出现过拟合或欠拟合的现象。</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260414"/>
            <a:ext cx="16230600" cy="3997886"/>
          </a:xfrm>
          <a:custGeom>
            <a:avLst/>
            <a:gdLst/>
            <a:ahLst/>
            <a:cxnLst/>
            <a:rect r="r" b="b" t="t" l="l"/>
            <a:pathLst>
              <a:path h="3997886" w="16230600">
                <a:moveTo>
                  <a:pt x="0" y="0"/>
                </a:moveTo>
                <a:lnTo>
                  <a:pt x="16230600" y="0"/>
                </a:lnTo>
                <a:lnTo>
                  <a:pt x="16230600" y="3997886"/>
                </a:lnTo>
                <a:lnTo>
                  <a:pt x="0" y="3997886"/>
                </a:lnTo>
                <a:lnTo>
                  <a:pt x="0" y="0"/>
                </a:lnTo>
                <a:close/>
              </a:path>
            </a:pathLst>
          </a:custGeom>
          <a:blipFill>
            <a:blip r:embed="rId2"/>
            <a:stretch>
              <a:fillRect l="0" t="-49357" r="0" b="-73085"/>
            </a:stretch>
          </a:blipFill>
        </p:spPr>
      </p:sp>
      <p:sp>
        <p:nvSpPr>
          <p:cNvPr name="Freeform 3" id="3"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3"/>
            <a:stretch>
              <a:fillRect l="-4" t="0" r="-4" b="0"/>
            </a:stretch>
          </a:blipFill>
        </p:spPr>
      </p:sp>
      <p:sp>
        <p:nvSpPr>
          <p:cNvPr name="TextBox 4" id="4"/>
          <p:cNvSpPr txBox="true"/>
          <p:nvPr/>
        </p:nvSpPr>
        <p:spPr>
          <a:xfrm rot="0">
            <a:off x="4841036" y="68199"/>
            <a:ext cx="8605927"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3.1 路径预测性能表现</a:t>
            </a:r>
          </a:p>
        </p:txBody>
      </p:sp>
      <p:sp>
        <p:nvSpPr>
          <p:cNvPr name="TextBox 5" id="5"/>
          <p:cNvSpPr txBox="true"/>
          <p:nvPr/>
        </p:nvSpPr>
        <p:spPr>
          <a:xfrm rot="0">
            <a:off x="1028700" y="2211869"/>
            <a:ext cx="16230600" cy="2124456"/>
          </a:xfrm>
          <a:prstGeom prst="rect">
            <a:avLst/>
          </a:prstGeom>
        </p:spPr>
        <p:txBody>
          <a:bodyPr anchor="t" rtlCol="false" tIns="0" lIns="0" bIns="0" rIns="0">
            <a:spAutoFit/>
          </a:bodyPr>
          <a:lstStyle/>
          <a:p>
            <a:pPr algn="ctr">
              <a:lnSpc>
                <a:spcPts val="4212"/>
              </a:lnSpc>
            </a:pPr>
            <a:r>
              <a:rPr lang="en-US" sz="2700">
                <a:solidFill>
                  <a:srgbClr val="5C5A5D"/>
                </a:solidFill>
                <a:latin typeface="Arimo Light"/>
                <a:ea typeface="Arimo Light"/>
              </a:rPr>
              <a:t>编号为 “200402W” 的台风的预测路径和实际路径的对比图如下图所示。其中，红色路径是台风的真实数据，蓝色部分是模型的预测路径。尽管模型在 MAE 和 MSE 指标上均有收敛，但是由于台风位置（经度、纬度）对于模型的精度要求较高（相差为1的经度在地图上已经是很远的距离了），所以尽管预测路径已经十分靠近实际路径，但是拟合度仍有待提高。</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58686" y="5204620"/>
            <a:ext cx="4085358" cy="4085358"/>
            <a:chOff x="0" y="0"/>
            <a:chExt cx="5447144" cy="5447144"/>
          </a:xfrm>
        </p:grpSpPr>
        <p:sp>
          <p:nvSpPr>
            <p:cNvPr name="Freeform 3" id="3"/>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grpSp>
        <p:nvGrpSpPr>
          <p:cNvPr name="Group 4" id="4"/>
          <p:cNvGrpSpPr/>
          <p:nvPr/>
        </p:nvGrpSpPr>
        <p:grpSpPr>
          <a:xfrm rot="0">
            <a:off x="9400262" y="2071226"/>
            <a:ext cx="4085358" cy="4085358"/>
            <a:chOff x="0" y="0"/>
            <a:chExt cx="5447144" cy="5447144"/>
          </a:xfrm>
        </p:grpSpPr>
        <p:sp>
          <p:nvSpPr>
            <p:cNvPr name="Freeform 5" id="5"/>
            <p:cNvSpPr/>
            <p:nvPr/>
          </p:nvSpPr>
          <p:spPr>
            <a:xfrm flipH="false" flipV="false" rot="0">
              <a:off x="0" y="0"/>
              <a:ext cx="5447157" cy="5447157"/>
            </a:xfrm>
            <a:custGeom>
              <a:avLst/>
              <a:gdLst/>
              <a:ahLst/>
              <a:cxnLst/>
              <a:rect r="r" b="b" t="t" l="l"/>
              <a:pathLst>
                <a:path h="5447157" w="5447157">
                  <a:moveTo>
                    <a:pt x="38100" y="0"/>
                  </a:moveTo>
                  <a:lnTo>
                    <a:pt x="5409057" y="0"/>
                  </a:lnTo>
                  <a:cubicBezTo>
                    <a:pt x="5430139" y="0"/>
                    <a:pt x="5447157" y="17018"/>
                    <a:pt x="5447157" y="38100"/>
                  </a:cubicBezTo>
                  <a:lnTo>
                    <a:pt x="5447157" y="5409057"/>
                  </a:lnTo>
                  <a:cubicBezTo>
                    <a:pt x="5447157" y="5430139"/>
                    <a:pt x="5430139" y="5447157"/>
                    <a:pt x="5409057" y="5447157"/>
                  </a:cubicBezTo>
                  <a:lnTo>
                    <a:pt x="38100" y="5447157"/>
                  </a:lnTo>
                  <a:cubicBezTo>
                    <a:pt x="17018" y="5447157"/>
                    <a:pt x="0" y="5430139"/>
                    <a:pt x="0" y="5409057"/>
                  </a:cubicBezTo>
                  <a:lnTo>
                    <a:pt x="0" y="38100"/>
                  </a:lnTo>
                  <a:cubicBezTo>
                    <a:pt x="0" y="17018"/>
                    <a:pt x="17018" y="0"/>
                    <a:pt x="38100" y="0"/>
                  </a:cubicBezTo>
                  <a:moveTo>
                    <a:pt x="38100" y="76200"/>
                  </a:moveTo>
                  <a:lnTo>
                    <a:pt x="38100" y="38100"/>
                  </a:lnTo>
                  <a:lnTo>
                    <a:pt x="76200" y="38100"/>
                  </a:lnTo>
                  <a:lnTo>
                    <a:pt x="76200" y="5409057"/>
                  </a:lnTo>
                  <a:lnTo>
                    <a:pt x="38100" y="5409057"/>
                  </a:lnTo>
                  <a:lnTo>
                    <a:pt x="38100" y="5370957"/>
                  </a:lnTo>
                  <a:lnTo>
                    <a:pt x="5409057" y="5370957"/>
                  </a:lnTo>
                  <a:lnTo>
                    <a:pt x="5409057" y="5409057"/>
                  </a:lnTo>
                  <a:lnTo>
                    <a:pt x="5370957" y="5409057"/>
                  </a:lnTo>
                  <a:lnTo>
                    <a:pt x="5370957" y="38100"/>
                  </a:lnTo>
                  <a:lnTo>
                    <a:pt x="5409057" y="38100"/>
                  </a:lnTo>
                  <a:lnTo>
                    <a:pt x="5409057" y="76200"/>
                  </a:lnTo>
                  <a:lnTo>
                    <a:pt x="38100" y="76200"/>
                  </a:lnTo>
                  <a:close/>
                </a:path>
              </a:pathLst>
            </a:custGeom>
            <a:solidFill>
              <a:srgbClr val="A6A6A6"/>
            </a:solidFill>
          </p:spPr>
        </p:sp>
      </p:grpSp>
      <p:sp>
        <p:nvSpPr>
          <p:cNvPr name="TextBox 6" id="6"/>
          <p:cNvSpPr txBox="true"/>
          <p:nvPr/>
        </p:nvSpPr>
        <p:spPr>
          <a:xfrm rot="0">
            <a:off x="8906908" y="2444477"/>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latin typeface="Arimo Bold"/>
                <a:ea typeface="Arimo Bold"/>
              </a:rPr>
              <a:t>201303C台风</a:t>
            </a:r>
          </a:p>
        </p:txBody>
      </p:sp>
      <p:sp>
        <p:nvSpPr>
          <p:cNvPr name="TextBox 7" id="7"/>
          <p:cNvSpPr txBox="true"/>
          <p:nvPr/>
        </p:nvSpPr>
        <p:spPr>
          <a:xfrm rot="0">
            <a:off x="4492029" y="6029818"/>
            <a:ext cx="5036820" cy="537210"/>
          </a:xfrm>
          <a:prstGeom prst="rect">
            <a:avLst/>
          </a:prstGeom>
        </p:spPr>
        <p:txBody>
          <a:bodyPr anchor="t" rtlCol="false" tIns="0" lIns="0" bIns="0" rIns="0">
            <a:spAutoFit/>
          </a:bodyPr>
          <a:lstStyle/>
          <a:p>
            <a:pPr algn="ctr">
              <a:lnSpc>
                <a:spcPts val="4320"/>
              </a:lnSpc>
            </a:pPr>
            <a:r>
              <a:rPr lang="en-US" sz="3000" spc="150">
                <a:solidFill>
                  <a:srgbClr val="000000"/>
                </a:solidFill>
                <a:latin typeface="Arimo Bold"/>
                <a:ea typeface="Arimo Bold"/>
              </a:rPr>
              <a:t>201402C 台风</a:t>
            </a:r>
          </a:p>
        </p:txBody>
      </p:sp>
      <p:grpSp>
        <p:nvGrpSpPr>
          <p:cNvPr name="Group 8" id="8"/>
          <p:cNvGrpSpPr/>
          <p:nvPr/>
        </p:nvGrpSpPr>
        <p:grpSpPr>
          <a:xfrm rot="0">
            <a:off x="1808248" y="1402080"/>
            <a:ext cx="7335752" cy="4275314"/>
            <a:chOff x="0" y="0"/>
            <a:chExt cx="7719171" cy="4498772"/>
          </a:xfrm>
        </p:grpSpPr>
        <p:sp>
          <p:nvSpPr>
            <p:cNvPr name="Freeform 9" id="9"/>
            <p:cNvSpPr/>
            <p:nvPr/>
          </p:nvSpPr>
          <p:spPr>
            <a:xfrm flipH="false" flipV="false" rot="0">
              <a:off x="0" y="0"/>
              <a:ext cx="7719084" cy="4498721"/>
            </a:xfrm>
            <a:custGeom>
              <a:avLst/>
              <a:gdLst/>
              <a:ahLst/>
              <a:cxnLst/>
              <a:rect r="r" b="b" t="t" l="l"/>
              <a:pathLst>
                <a:path h="4498721" w="7719084">
                  <a:moveTo>
                    <a:pt x="0" y="0"/>
                  </a:moveTo>
                  <a:lnTo>
                    <a:pt x="7719084" y="0"/>
                  </a:lnTo>
                  <a:lnTo>
                    <a:pt x="7719084" y="4498721"/>
                  </a:lnTo>
                  <a:lnTo>
                    <a:pt x="0" y="4498721"/>
                  </a:lnTo>
                  <a:close/>
                </a:path>
              </a:pathLst>
            </a:custGeom>
            <a:blipFill>
              <a:blip r:embed="rId2"/>
              <a:stretch>
                <a:fillRect l="0" t="-1475" r="0" b="-1475"/>
              </a:stretch>
            </a:blipFill>
          </p:spPr>
        </p:sp>
      </p:grpSp>
      <p:grpSp>
        <p:nvGrpSpPr>
          <p:cNvPr name="Group 10" id="10"/>
          <p:cNvGrpSpPr/>
          <p:nvPr/>
        </p:nvGrpSpPr>
        <p:grpSpPr>
          <a:xfrm rot="0">
            <a:off x="9144000" y="5633603"/>
            <a:ext cx="7659646" cy="4332972"/>
            <a:chOff x="0" y="0"/>
            <a:chExt cx="7952740" cy="4498772"/>
          </a:xfrm>
        </p:grpSpPr>
        <p:sp>
          <p:nvSpPr>
            <p:cNvPr name="Freeform 11" id="11"/>
            <p:cNvSpPr/>
            <p:nvPr/>
          </p:nvSpPr>
          <p:spPr>
            <a:xfrm flipH="false" flipV="false" rot="0">
              <a:off x="0" y="0"/>
              <a:ext cx="7952650" cy="4498721"/>
            </a:xfrm>
            <a:custGeom>
              <a:avLst/>
              <a:gdLst/>
              <a:ahLst/>
              <a:cxnLst/>
              <a:rect r="r" b="b" t="t" l="l"/>
              <a:pathLst>
                <a:path h="4498721" w="7952650">
                  <a:moveTo>
                    <a:pt x="0" y="0"/>
                  </a:moveTo>
                  <a:lnTo>
                    <a:pt x="7952650" y="0"/>
                  </a:lnTo>
                  <a:lnTo>
                    <a:pt x="7952650" y="4498721"/>
                  </a:lnTo>
                  <a:lnTo>
                    <a:pt x="0" y="4498721"/>
                  </a:lnTo>
                  <a:close/>
                </a:path>
              </a:pathLst>
            </a:custGeom>
            <a:blipFill>
              <a:blip r:embed="rId3"/>
              <a:stretch>
                <a:fillRect l="0" t="-3032" r="0" b="-3032"/>
              </a:stretch>
            </a:blipFill>
          </p:spPr>
        </p:sp>
      </p:grpSp>
      <p:sp>
        <p:nvSpPr>
          <p:cNvPr name="TextBox 12" id="12"/>
          <p:cNvSpPr txBox="true"/>
          <p:nvPr/>
        </p:nvSpPr>
        <p:spPr>
          <a:xfrm rot="0">
            <a:off x="5106353" y="28856"/>
            <a:ext cx="8837376"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3.2 强度预测性能表现</a:t>
            </a:r>
          </a:p>
        </p:txBody>
      </p:sp>
      <p:sp>
        <p:nvSpPr>
          <p:cNvPr name="Freeform 13" id="13"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4"/>
            <a:stretch>
              <a:fillRect l="-4" t="0" r="-4"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028700" y="4014164"/>
            <a:ext cx="16230600" cy="5244136"/>
          </a:xfrm>
          <a:custGeom>
            <a:avLst/>
            <a:gdLst/>
            <a:ahLst/>
            <a:cxnLst/>
            <a:rect r="r" b="b" t="t" l="l"/>
            <a:pathLst>
              <a:path h="5244136" w="16230600">
                <a:moveTo>
                  <a:pt x="0" y="0"/>
                </a:moveTo>
                <a:lnTo>
                  <a:pt x="16230600" y="0"/>
                </a:lnTo>
                <a:lnTo>
                  <a:pt x="16230600" y="5244136"/>
                </a:lnTo>
                <a:lnTo>
                  <a:pt x="0" y="5244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431110" y="68199"/>
            <a:ext cx="9425779"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3.3 台风相似度性能表现</a:t>
            </a:r>
          </a:p>
        </p:txBody>
      </p:sp>
      <p:sp>
        <p:nvSpPr>
          <p:cNvPr name="TextBox 5" id="5"/>
          <p:cNvSpPr txBox="true"/>
          <p:nvPr/>
        </p:nvSpPr>
        <p:spPr>
          <a:xfrm rot="0">
            <a:off x="1190625" y="1687830"/>
            <a:ext cx="15915323" cy="1591056"/>
          </a:xfrm>
          <a:prstGeom prst="rect">
            <a:avLst/>
          </a:prstGeom>
        </p:spPr>
        <p:txBody>
          <a:bodyPr anchor="t" rtlCol="false" tIns="0" lIns="0" bIns="0" rIns="0">
            <a:spAutoFit/>
          </a:bodyPr>
          <a:lstStyle/>
          <a:p>
            <a:pPr algn="l">
              <a:lnSpc>
                <a:spcPts val="4212"/>
              </a:lnSpc>
            </a:pPr>
            <a:r>
              <a:rPr lang="en-US" sz="2700">
                <a:solidFill>
                  <a:srgbClr val="5C5A5D"/>
                </a:solidFill>
                <a:latin typeface="Arimo Light"/>
                <a:ea typeface="Arimo Light"/>
              </a:rPr>
              <a:t>由下图可以看出，在 12 AM 之后，台风相似度的数值趋于稳定（达到 87% 以上），说明模型在该时间点之后对台风数据的预测性能转向较为稳定的状态。同时，模型在验证集上的相似度与在测试集上相差不大，说明模型没有出现过拟合或欠拟合的现象。</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200" y="-42862"/>
            <a:ext cx="18440400" cy="10372725"/>
          </a:xfrm>
          <a:custGeom>
            <a:avLst/>
            <a:gdLst/>
            <a:ahLst/>
            <a:cxnLst/>
            <a:rect r="r" b="b" t="t" l="l"/>
            <a:pathLst>
              <a:path h="10372725" w="18440400">
                <a:moveTo>
                  <a:pt x="0" y="0"/>
                </a:moveTo>
                <a:lnTo>
                  <a:pt x="18440400" y="0"/>
                </a:lnTo>
                <a:lnTo>
                  <a:pt x="18440400" y="10372724"/>
                </a:lnTo>
                <a:lnTo>
                  <a:pt x="0" y="10372724"/>
                </a:lnTo>
                <a:lnTo>
                  <a:pt x="0" y="0"/>
                </a:lnTo>
                <a:close/>
              </a:path>
            </a:pathLst>
          </a:custGeom>
          <a:blipFill>
            <a:blip r:embed="rId2"/>
            <a:stretch>
              <a:fillRect l="-9" t="0" r="-9" b="-6"/>
            </a:stretch>
          </a:blipFill>
        </p:spPr>
      </p:sp>
      <p:grpSp>
        <p:nvGrpSpPr>
          <p:cNvPr name="Group 3" id="3"/>
          <p:cNvGrpSpPr/>
          <p:nvPr/>
        </p:nvGrpSpPr>
        <p:grpSpPr>
          <a:xfrm rot="0">
            <a:off x="5372123" y="1899557"/>
            <a:ext cx="6487886" cy="6487886"/>
            <a:chOff x="0" y="0"/>
            <a:chExt cx="7569200" cy="7569200"/>
          </a:xfrm>
        </p:grpSpPr>
        <p:sp>
          <p:nvSpPr>
            <p:cNvPr name="Freeform 4" id="4"/>
            <p:cNvSpPr/>
            <p:nvPr/>
          </p:nvSpPr>
          <p:spPr>
            <a:xfrm flipH="false" flipV="false" rot="0">
              <a:off x="0" y="0"/>
              <a:ext cx="7569200" cy="7569200"/>
            </a:xfrm>
            <a:custGeom>
              <a:avLst/>
              <a:gdLst/>
              <a:ahLst/>
              <a:cxnLst/>
              <a:rect r="r" b="b" t="t" l="l"/>
              <a:pathLst>
                <a:path h="7569200" w="7569200">
                  <a:moveTo>
                    <a:pt x="0" y="3784600"/>
                  </a:moveTo>
                  <a:cubicBezTo>
                    <a:pt x="0" y="1694434"/>
                    <a:pt x="1694434" y="0"/>
                    <a:pt x="3784600" y="0"/>
                  </a:cubicBezTo>
                  <a:cubicBezTo>
                    <a:pt x="5874766" y="0"/>
                    <a:pt x="7569200" y="1694434"/>
                    <a:pt x="7569200" y="3784600"/>
                  </a:cubicBezTo>
                  <a:cubicBezTo>
                    <a:pt x="7569200" y="5874766"/>
                    <a:pt x="5874766" y="7569200"/>
                    <a:pt x="3784600" y="7569200"/>
                  </a:cubicBezTo>
                  <a:cubicBezTo>
                    <a:pt x="1694434" y="7569200"/>
                    <a:pt x="0" y="5874766"/>
                    <a:pt x="0" y="3784600"/>
                  </a:cubicBezTo>
                  <a:close/>
                </a:path>
              </a:pathLst>
            </a:custGeom>
            <a:solidFill>
              <a:srgbClr val="213B55">
                <a:alpha val="78824"/>
              </a:srgbClr>
            </a:solidFill>
          </p:spPr>
        </p:sp>
      </p:grpSp>
      <p:grpSp>
        <p:nvGrpSpPr>
          <p:cNvPr name="Group 5" id="5"/>
          <p:cNvGrpSpPr/>
          <p:nvPr/>
        </p:nvGrpSpPr>
        <p:grpSpPr>
          <a:xfrm rot="0">
            <a:off x="5082971" y="1616542"/>
            <a:ext cx="7053943" cy="7053943"/>
            <a:chOff x="0" y="0"/>
            <a:chExt cx="8229600" cy="8229600"/>
          </a:xfrm>
        </p:grpSpPr>
        <p:sp>
          <p:nvSpPr>
            <p:cNvPr name="Freeform 6" id="6"/>
            <p:cNvSpPr/>
            <p:nvPr/>
          </p:nvSpPr>
          <p:spPr>
            <a:xfrm flipH="false" flipV="false" rot="0">
              <a:off x="0" y="0"/>
              <a:ext cx="8229600" cy="8229600"/>
            </a:xfrm>
            <a:custGeom>
              <a:avLst/>
              <a:gdLst/>
              <a:ahLst/>
              <a:cxnLst/>
              <a:rect r="r" b="b" t="t" l="l"/>
              <a:pathLst>
                <a:path h="8229600" w="8229600">
                  <a:moveTo>
                    <a:pt x="0" y="4114800"/>
                  </a:moveTo>
                  <a:cubicBezTo>
                    <a:pt x="0" y="1842262"/>
                    <a:pt x="1842262" y="0"/>
                    <a:pt x="4114800" y="0"/>
                  </a:cubicBezTo>
                  <a:cubicBezTo>
                    <a:pt x="6387338" y="0"/>
                    <a:pt x="8229600" y="1842262"/>
                    <a:pt x="8229600" y="4114800"/>
                  </a:cubicBezTo>
                  <a:cubicBezTo>
                    <a:pt x="8229600" y="6387338"/>
                    <a:pt x="6387338" y="8229600"/>
                    <a:pt x="4114800" y="8229600"/>
                  </a:cubicBezTo>
                  <a:cubicBezTo>
                    <a:pt x="1842262" y="8229600"/>
                    <a:pt x="0" y="6387338"/>
                    <a:pt x="0" y="4114800"/>
                  </a:cubicBezTo>
                  <a:close/>
                </a:path>
              </a:pathLst>
            </a:custGeom>
            <a:solidFill>
              <a:srgbClr val="476681">
                <a:alpha val="40784"/>
              </a:srgbClr>
            </a:solidFill>
          </p:spPr>
        </p:sp>
      </p:grpSp>
      <p:sp>
        <p:nvSpPr>
          <p:cNvPr name="AutoShape 7" id="7"/>
          <p:cNvSpPr/>
          <p:nvPr/>
        </p:nvSpPr>
        <p:spPr>
          <a:xfrm rot="-2374899">
            <a:off x="10210314" y="2520723"/>
            <a:ext cx="2853075" cy="0"/>
          </a:xfrm>
          <a:prstGeom prst="line">
            <a:avLst/>
          </a:prstGeom>
          <a:ln cap="rnd" w="9525">
            <a:solidFill>
              <a:srgbClr val="FFFFFF"/>
            </a:solidFill>
            <a:prstDash val="solid"/>
            <a:headEnd type="none" len="sm" w="sm"/>
            <a:tailEnd type="none" len="sm" w="sm"/>
          </a:ln>
        </p:spPr>
      </p:sp>
      <p:sp>
        <p:nvSpPr>
          <p:cNvPr name="TextBox 8" id="8"/>
          <p:cNvSpPr txBox="true"/>
          <p:nvPr/>
        </p:nvSpPr>
        <p:spPr>
          <a:xfrm rot="0">
            <a:off x="6810124" y="3529301"/>
            <a:ext cx="3611880" cy="1181100"/>
          </a:xfrm>
          <a:prstGeom prst="rect">
            <a:avLst/>
          </a:prstGeom>
        </p:spPr>
        <p:txBody>
          <a:bodyPr anchor="t" rtlCol="false" tIns="0" lIns="0" bIns="0" rIns="0">
            <a:spAutoFit/>
          </a:bodyPr>
          <a:lstStyle/>
          <a:p>
            <a:pPr algn="ctr">
              <a:lnSpc>
                <a:spcPts val="9051"/>
              </a:lnSpc>
            </a:pPr>
            <a:r>
              <a:rPr lang="en-US" sz="7542">
                <a:solidFill>
                  <a:srgbClr val="FFFFFF"/>
                </a:solidFill>
                <a:latin typeface="Arimo Bold"/>
              </a:rPr>
              <a:t>Part  4</a:t>
            </a:r>
          </a:p>
        </p:txBody>
      </p:sp>
      <p:sp>
        <p:nvSpPr>
          <p:cNvPr name="TextBox 9" id="9"/>
          <p:cNvSpPr txBox="true"/>
          <p:nvPr/>
        </p:nvSpPr>
        <p:spPr>
          <a:xfrm rot="0">
            <a:off x="6420961" y="6083447"/>
            <a:ext cx="4390209" cy="639536"/>
          </a:xfrm>
          <a:prstGeom prst="rect">
            <a:avLst/>
          </a:prstGeom>
        </p:spPr>
        <p:txBody>
          <a:bodyPr anchor="t" rtlCol="false" tIns="0" lIns="0" bIns="0" rIns="0">
            <a:spAutoFit/>
          </a:bodyPr>
          <a:lstStyle/>
          <a:p>
            <a:pPr algn="ctr">
              <a:lnSpc>
                <a:spcPts val="4937"/>
              </a:lnSpc>
            </a:pPr>
            <a:r>
              <a:rPr lang="en-US" sz="4114">
                <a:solidFill>
                  <a:srgbClr val="FFFFFF"/>
                </a:solidFill>
                <a:ea typeface="Arimo"/>
              </a:rPr>
              <a:t>总结分析</a:t>
            </a:r>
          </a:p>
        </p:txBody>
      </p:sp>
      <p:sp>
        <p:nvSpPr>
          <p:cNvPr name="AutoShape 10" id="10"/>
          <p:cNvSpPr/>
          <p:nvPr/>
        </p:nvSpPr>
        <p:spPr>
          <a:xfrm rot="17367">
            <a:off x="6455224" y="5144180"/>
            <a:ext cx="430943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8195" y="4501515"/>
            <a:ext cx="12109540" cy="5324856"/>
          </a:xfrm>
          <a:prstGeom prst="rect">
            <a:avLst/>
          </a:prstGeom>
        </p:spPr>
        <p:txBody>
          <a:bodyPr anchor="t" rtlCol="false" tIns="0" lIns="0" bIns="0" rIns="0">
            <a:spAutoFit/>
          </a:bodyPr>
          <a:lstStyle/>
          <a:p>
            <a:pPr algn="l" marL="582930" indent="-291465" lvl="1">
              <a:lnSpc>
                <a:spcPts val="4212"/>
              </a:lnSpc>
              <a:buFont typeface="Arial"/>
              <a:buChar char="•"/>
            </a:pPr>
            <a:r>
              <a:rPr lang="en-US" sz="2700">
                <a:solidFill>
                  <a:srgbClr val="5C5A5D"/>
                </a:solidFill>
                <a:latin typeface="Arimo Light"/>
                <a:ea typeface="Arimo Light"/>
              </a:rPr>
              <a:t>本课题基于多源数据，包括图像数据和从 TCIR 数据集收集/导出的季后分析的 TC 相关信息作为训练数据，集成了不同的模型，包括 CNN 和 ConvLSTM 在内，提出了一种新颖的机器学习的模型架构来对台风强度 Vmax 进行预测。</a:t>
            </a:r>
          </a:p>
          <a:p>
            <a:pPr algn="l">
              <a:lnSpc>
                <a:spcPts val="4212"/>
              </a:lnSpc>
            </a:pPr>
          </a:p>
          <a:p>
            <a:pPr algn="l" marL="582930" indent="-291465" lvl="1">
              <a:lnSpc>
                <a:spcPts val="4212"/>
              </a:lnSpc>
              <a:buFont typeface="Arial"/>
              <a:buChar char="•"/>
            </a:pPr>
            <a:r>
              <a:rPr lang="en-US" sz="2700">
                <a:solidFill>
                  <a:srgbClr val="5C5A5D"/>
                </a:solidFill>
                <a:latin typeface="Arimo Light"/>
                <a:ea typeface="Arimo Light"/>
              </a:rPr>
              <a:t>创新性地使用了对台风相似度评估的量化方法来对预测台风和历史台风进行相似度方面的评估，最终预测台风和实际台风的相似度能够达到87%以上，说明模型有着相对较为良好的性能。</a:t>
            </a:r>
          </a:p>
          <a:p>
            <a:pPr algn="l">
              <a:lnSpc>
                <a:spcPts val="4212"/>
              </a:lnSpc>
            </a:pPr>
          </a:p>
          <a:p>
            <a:pPr algn="l" marL="582930" indent="-291465" lvl="1">
              <a:lnSpc>
                <a:spcPts val="4212"/>
              </a:lnSpc>
              <a:buFont typeface="Arial"/>
              <a:buChar char="•"/>
            </a:pPr>
            <a:r>
              <a:rPr lang="en-US" sz="2700">
                <a:solidFill>
                  <a:srgbClr val="5C5A5D"/>
                </a:solidFill>
                <a:ea typeface="Arimo Light"/>
              </a:rPr>
              <a:t>总体而言，基本上达到了课题的预期。</a:t>
            </a:r>
          </a:p>
        </p:txBody>
      </p:sp>
      <p:sp>
        <p:nvSpPr>
          <p:cNvPr name="TextBox 3" id="3"/>
          <p:cNvSpPr txBox="true"/>
          <p:nvPr/>
        </p:nvSpPr>
        <p:spPr>
          <a:xfrm rot="0">
            <a:off x="-238694" y="3070188"/>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ea typeface="Arimo Bold"/>
              </a:rPr>
              <a:t>课题总结</a:t>
            </a:r>
          </a:p>
        </p:txBody>
      </p:sp>
      <p:sp>
        <p:nvSpPr>
          <p:cNvPr name="Freeform 4" id="4"/>
          <p:cNvSpPr/>
          <p:nvPr/>
        </p:nvSpPr>
        <p:spPr>
          <a:xfrm flipH="false" flipV="false" rot="0">
            <a:off x="13361583" y="1"/>
            <a:ext cx="5229312" cy="10210800"/>
          </a:xfrm>
          <a:custGeom>
            <a:avLst/>
            <a:gdLst/>
            <a:ahLst/>
            <a:cxnLst/>
            <a:rect r="r" b="b" t="t" l="l"/>
            <a:pathLst>
              <a:path h="10210800" w="5229312">
                <a:moveTo>
                  <a:pt x="0" y="0"/>
                </a:moveTo>
                <a:lnTo>
                  <a:pt x="5229312" y="0"/>
                </a:lnTo>
                <a:lnTo>
                  <a:pt x="5229312" y="10210801"/>
                </a:lnTo>
                <a:lnTo>
                  <a:pt x="0" y="10210801"/>
                </a:lnTo>
                <a:lnTo>
                  <a:pt x="0" y="0"/>
                </a:lnTo>
                <a:close/>
              </a:path>
            </a:pathLst>
          </a:custGeom>
          <a:blipFill>
            <a:blip r:embed="rId2"/>
            <a:stretch>
              <a:fillRect l="0" t="-43" r="-30349" b="0"/>
            </a:stretch>
          </a:blipFill>
        </p:spPr>
      </p:sp>
      <p:sp>
        <p:nvSpPr>
          <p:cNvPr name="Freeform 5" id="5" descr="无背景logo"/>
          <p:cNvSpPr/>
          <p:nvPr/>
        </p:nvSpPr>
        <p:spPr>
          <a:xfrm flipH="false" flipV="false" rot="0">
            <a:off x="629602" y="257175"/>
            <a:ext cx="2534602" cy="1287780"/>
          </a:xfrm>
          <a:custGeom>
            <a:avLst/>
            <a:gdLst/>
            <a:ahLst/>
            <a:cxnLst/>
            <a:rect r="r" b="b" t="t" l="l"/>
            <a:pathLst>
              <a:path h="1287780" w="2534602">
                <a:moveTo>
                  <a:pt x="0" y="0"/>
                </a:moveTo>
                <a:lnTo>
                  <a:pt x="2534603" y="0"/>
                </a:lnTo>
                <a:lnTo>
                  <a:pt x="2534603" y="1287780"/>
                </a:lnTo>
                <a:lnTo>
                  <a:pt x="0" y="1287780"/>
                </a:lnTo>
                <a:lnTo>
                  <a:pt x="0" y="0"/>
                </a:lnTo>
                <a:close/>
              </a:path>
            </a:pathLst>
          </a:custGeom>
          <a:blipFill>
            <a:blip r:embed="rId3"/>
            <a:stretch>
              <a:fillRect l="-4" t="0" r="-4"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8195" y="4501515"/>
            <a:ext cx="12109540" cy="4258056"/>
          </a:xfrm>
          <a:prstGeom prst="rect">
            <a:avLst/>
          </a:prstGeom>
        </p:spPr>
        <p:txBody>
          <a:bodyPr anchor="t" rtlCol="false" tIns="0" lIns="0" bIns="0" rIns="0">
            <a:spAutoFit/>
          </a:bodyPr>
          <a:lstStyle/>
          <a:p>
            <a:pPr algn="l">
              <a:lnSpc>
                <a:spcPts val="4212"/>
              </a:lnSpc>
            </a:pPr>
            <a:r>
              <a:rPr lang="en-US" sz="2700">
                <a:solidFill>
                  <a:srgbClr val="5C5A5D"/>
                </a:solidFill>
                <a:ea typeface="Arimo Light"/>
              </a:rPr>
              <a:t>尽管总体而言基本上达到了实验的预期成果，但是本次工作还有非常多的不足。其中包括：</a:t>
            </a:r>
          </a:p>
          <a:p>
            <a:pPr algn="l">
              <a:lnSpc>
                <a:spcPts val="4212"/>
              </a:lnSpc>
            </a:pPr>
          </a:p>
          <a:p>
            <a:pPr algn="l" marL="582930" indent="-291465" lvl="1">
              <a:lnSpc>
                <a:spcPts val="4212"/>
              </a:lnSpc>
              <a:buAutoNum type="arabicPeriod" startAt="1"/>
            </a:pPr>
            <a:r>
              <a:rPr lang="en-US" sz="2700">
                <a:solidFill>
                  <a:srgbClr val="5C5A5D"/>
                </a:solidFill>
                <a:ea typeface="Arimo Light"/>
              </a:rPr>
              <a:t>对比实验的欠缺；</a:t>
            </a:r>
          </a:p>
          <a:p>
            <a:pPr algn="l" marL="582930" indent="-291465" lvl="1">
              <a:lnSpc>
                <a:spcPts val="4212"/>
              </a:lnSpc>
              <a:buAutoNum type="arabicPeriod" startAt="1"/>
            </a:pPr>
            <a:r>
              <a:rPr lang="en-US" sz="2700">
                <a:solidFill>
                  <a:srgbClr val="5C5A5D"/>
                </a:solidFill>
                <a:ea typeface="Arimo Light"/>
              </a:rPr>
              <a:t>损失函数有待进一步优化；</a:t>
            </a:r>
          </a:p>
          <a:p>
            <a:pPr algn="l" marL="582930" indent="-291465" lvl="1">
              <a:lnSpc>
                <a:spcPts val="4212"/>
              </a:lnSpc>
              <a:buAutoNum type="arabicPeriod" startAt="1"/>
            </a:pPr>
            <a:r>
              <a:rPr lang="en-US" sz="2700">
                <a:solidFill>
                  <a:srgbClr val="5C5A5D"/>
                </a:solidFill>
                <a:ea typeface="Arimo Light"/>
              </a:rPr>
              <a:t>地理信息的处理方面的优化。</a:t>
            </a:r>
          </a:p>
          <a:p>
            <a:pPr algn="l">
              <a:lnSpc>
                <a:spcPts val="4212"/>
              </a:lnSpc>
            </a:pPr>
          </a:p>
          <a:p>
            <a:pPr algn="l">
              <a:lnSpc>
                <a:spcPts val="4212"/>
              </a:lnSpc>
            </a:pPr>
          </a:p>
        </p:txBody>
      </p:sp>
      <p:sp>
        <p:nvSpPr>
          <p:cNvPr name="TextBox 3" id="3"/>
          <p:cNvSpPr txBox="true"/>
          <p:nvPr/>
        </p:nvSpPr>
        <p:spPr>
          <a:xfrm rot="0">
            <a:off x="-238694" y="3070188"/>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ea typeface="Arimo Bold"/>
              </a:rPr>
              <a:t>自我评价</a:t>
            </a:r>
          </a:p>
        </p:txBody>
      </p:sp>
      <p:sp>
        <p:nvSpPr>
          <p:cNvPr name="Freeform 4" id="4"/>
          <p:cNvSpPr/>
          <p:nvPr/>
        </p:nvSpPr>
        <p:spPr>
          <a:xfrm flipH="false" flipV="false" rot="0">
            <a:off x="13361583" y="2"/>
            <a:ext cx="5229312" cy="10210800"/>
          </a:xfrm>
          <a:custGeom>
            <a:avLst/>
            <a:gdLst/>
            <a:ahLst/>
            <a:cxnLst/>
            <a:rect r="r" b="b" t="t" l="l"/>
            <a:pathLst>
              <a:path h="10210800" w="5229312">
                <a:moveTo>
                  <a:pt x="0" y="0"/>
                </a:moveTo>
                <a:lnTo>
                  <a:pt x="5229312" y="0"/>
                </a:lnTo>
                <a:lnTo>
                  <a:pt x="5229312" y="10210800"/>
                </a:lnTo>
                <a:lnTo>
                  <a:pt x="0" y="10210800"/>
                </a:lnTo>
                <a:lnTo>
                  <a:pt x="0" y="0"/>
                </a:lnTo>
                <a:close/>
              </a:path>
            </a:pathLst>
          </a:custGeom>
          <a:blipFill>
            <a:blip r:embed="rId2"/>
            <a:stretch>
              <a:fillRect l="0" t="-43" r="-30349" b="0"/>
            </a:stretch>
          </a:blipFill>
        </p:spPr>
      </p:sp>
      <p:sp>
        <p:nvSpPr>
          <p:cNvPr name="Freeform 5" id="5" descr="无背景logo"/>
          <p:cNvSpPr/>
          <p:nvPr/>
        </p:nvSpPr>
        <p:spPr>
          <a:xfrm flipH="false" flipV="false" rot="0">
            <a:off x="629602" y="257175"/>
            <a:ext cx="2534602" cy="1287780"/>
          </a:xfrm>
          <a:custGeom>
            <a:avLst/>
            <a:gdLst/>
            <a:ahLst/>
            <a:cxnLst/>
            <a:rect r="r" b="b" t="t" l="l"/>
            <a:pathLst>
              <a:path h="1287780" w="2534602">
                <a:moveTo>
                  <a:pt x="0" y="0"/>
                </a:moveTo>
                <a:lnTo>
                  <a:pt x="2534603" y="0"/>
                </a:lnTo>
                <a:lnTo>
                  <a:pt x="2534603" y="1287780"/>
                </a:lnTo>
                <a:lnTo>
                  <a:pt x="0" y="1287780"/>
                </a:lnTo>
                <a:lnTo>
                  <a:pt x="0" y="0"/>
                </a:lnTo>
                <a:close/>
              </a:path>
            </a:pathLst>
          </a:custGeom>
          <a:blipFill>
            <a:blip r:embed="rId3"/>
            <a:stretch>
              <a:fillRect l="-4" t="0" r="-4"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7" cy="10287000"/>
          </a:xfrm>
          <a:custGeom>
            <a:avLst/>
            <a:gdLst/>
            <a:ahLst/>
            <a:cxnLst/>
            <a:rect r="r" b="b" t="t" l="l"/>
            <a:pathLst>
              <a:path h="10287000" w="18287997">
                <a:moveTo>
                  <a:pt x="0" y="0"/>
                </a:moveTo>
                <a:lnTo>
                  <a:pt x="18287997" y="0"/>
                </a:lnTo>
                <a:lnTo>
                  <a:pt x="18287997" y="10287000"/>
                </a:lnTo>
                <a:lnTo>
                  <a:pt x="0" y="10287000"/>
                </a:lnTo>
                <a:lnTo>
                  <a:pt x="0" y="0"/>
                </a:lnTo>
                <a:close/>
              </a:path>
            </a:pathLst>
          </a:custGeom>
          <a:blipFill>
            <a:blip r:embed="rId2"/>
            <a:stretch>
              <a:fillRect l="0" t="0" r="-11"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3"/>
              <a:stretch>
                <a:fillRect l="-5" t="0" r="-5" b="0"/>
              </a:stretch>
            </a:blipFill>
          </p:spPr>
        </p:sp>
      </p:grpSp>
      <p:grpSp>
        <p:nvGrpSpPr>
          <p:cNvPr name="Group 5" id="5"/>
          <p:cNvGrpSpPr/>
          <p:nvPr/>
        </p:nvGrpSpPr>
        <p:grpSpPr>
          <a:xfrm rot="0">
            <a:off x="5878544" y="0"/>
            <a:ext cx="6530909" cy="10287000"/>
            <a:chOff x="0" y="0"/>
            <a:chExt cx="8707878" cy="13716000"/>
          </a:xfrm>
        </p:grpSpPr>
        <p:sp>
          <p:nvSpPr>
            <p:cNvPr name="Freeform 6" id="6"/>
            <p:cNvSpPr/>
            <p:nvPr/>
          </p:nvSpPr>
          <p:spPr>
            <a:xfrm flipH="false" flipV="false" rot="0">
              <a:off x="0" y="0"/>
              <a:ext cx="8707882" cy="13716000"/>
            </a:xfrm>
            <a:custGeom>
              <a:avLst/>
              <a:gdLst/>
              <a:ahLst/>
              <a:cxnLst/>
              <a:rect r="r" b="b" t="t" l="l"/>
              <a:pathLst>
                <a:path h="13716000" w="8707882">
                  <a:moveTo>
                    <a:pt x="0" y="0"/>
                  </a:moveTo>
                  <a:lnTo>
                    <a:pt x="8707882" y="0"/>
                  </a:lnTo>
                  <a:lnTo>
                    <a:pt x="8707882" y="13716000"/>
                  </a:lnTo>
                  <a:lnTo>
                    <a:pt x="0" y="13716000"/>
                  </a:lnTo>
                  <a:close/>
                </a:path>
              </a:pathLst>
            </a:custGeom>
            <a:solidFill>
              <a:srgbClr val="476681"/>
            </a:solidFill>
          </p:spPr>
        </p:sp>
      </p:grpSp>
      <p:grpSp>
        <p:nvGrpSpPr>
          <p:cNvPr name="Group 7" id="7"/>
          <p:cNvGrpSpPr/>
          <p:nvPr/>
        </p:nvGrpSpPr>
        <p:grpSpPr>
          <a:xfrm rot="-10117966">
            <a:off x="6927820" y="1863548"/>
            <a:ext cx="4432352" cy="3826904"/>
            <a:chOff x="0" y="0"/>
            <a:chExt cx="5909802" cy="5102538"/>
          </a:xfrm>
        </p:grpSpPr>
        <p:sp>
          <p:nvSpPr>
            <p:cNvPr name="Freeform 8" id="8"/>
            <p:cNvSpPr/>
            <p:nvPr/>
          </p:nvSpPr>
          <p:spPr>
            <a:xfrm flipH="false" flipV="false" rot="0">
              <a:off x="-1270" y="0"/>
              <a:ext cx="5912358" cy="5102606"/>
            </a:xfrm>
            <a:custGeom>
              <a:avLst/>
              <a:gdLst/>
              <a:ahLst/>
              <a:cxnLst/>
              <a:rect r="r" b="b" t="t" l="l"/>
              <a:pathLst>
                <a:path h="5102606" w="5912358">
                  <a:moveTo>
                    <a:pt x="5080" y="5059680"/>
                  </a:moveTo>
                  <a:lnTo>
                    <a:pt x="2931414" y="14224"/>
                  </a:lnTo>
                  <a:cubicBezTo>
                    <a:pt x="2936494" y="5461"/>
                    <a:pt x="2945892" y="0"/>
                    <a:pt x="2956179" y="0"/>
                  </a:cubicBezTo>
                  <a:cubicBezTo>
                    <a:pt x="2966466" y="0"/>
                    <a:pt x="2975737" y="5461"/>
                    <a:pt x="2980944" y="14224"/>
                  </a:cubicBezTo>
                  <a:lnTo>
                    <a:pt x="5907278" y="5059680"/>
                  </a:lnTo>
                  <a:cubicBezTo>
                    <a:pt x="5912358" y="5068570"/>
                    <a:pt x="5912358" y="5079365"/>
                    <a:pt x="5907278" y="5088255"/>
                  </a:cubicBezTo>
                  <a:cubicBezTo>
                    <a:pt x="5902198" y="5097145"/>
                    <a:pt x="5892673" y="5102606"/>
                    <a:pt x="5882513" y="5102606"/>
                  </a:cubicBezTo>
                  <a:lnTo>
                    <a:pt x="29845" y="5102606"/>
                  </a:lnTo>
                  <a:cubicBezTo>
                    <a:pt x="19685" y="5102606"/>
                    <a:pt x="10160" y="5097145"/>
                    <a:pt x="5080" y="5088255"/>
                  </a:cubicBezTo>
                  <a:cubicBezTo>
                    <a:pt x="0" y="5079365"/>
                    <a:pt x="0" y="5068443"/>
                    <a:pt x="5080" y="5059680"/>
                  </a:cubicBezTo>
                  <a:moveTo>
                    <a:pt x="54483" y="5088382"/>
                  </a:moveTo>
                  <a:lnTo>
                    <a:pt x="29718" y="5074031"/>
                  </a:lnTo>
                  <a:lnTo>
                    <a:pt x="29718" y="5045456"/>
                  </a:lnTo>
                  <a:lnTo>
                    <a:pt x="5882513" y="5045456"/>
                  </a:lnTo>
                  <a:lnTo>
                    <a:pt x="5882513" y="5074031"/>
                  </a:lnTo>
                  <a:lnTo>
                    <a:pt x="5857748" y="5088382"/>
                  </a:lnTo>
                  <a:lnTo>
                    <a:pt x="2931414" y="42926"/>
                  </a:lnTo>
                  <a:lnTo>
                    <a:pt x="2956179" y="28575"/>
                  </a:lnTo>
                  <a:lnTo>
                    <a:pt x="2980944" y="42926"/>
                  </a:lnTo>
                  <a:lnTo>
                    <a:pt x="54610" y="5088255"/>
                  </a:lnTo>
                  <a:close/>
                </a:path>
              </a:pathLst>
            </a:custGeom>
            <a:solidFill>
              <a:srgbClr val="FFFFFF"/>
            </a:solidFill>
          </p:spPr>
        </p:sp>
      </p:grpSp>
      <p:grpSp>
        <p:nvGrpSpPr>
          <p:cNvPr name="Group 9" id="9"/>
          <p:cNvGrpSpPr/>
          <p:nvPr/>
        </p:nvGrpSpPr>
        <p:grpSpPr>
          <a:xfrm rot="475667">
            <a:off x="6845936" y="2762250"/>
            <a:ext cx="4976496" cy="1779006"/>
            <a:chOff x="0" y="0"/>
            <a:chExt cx="6635328" cy="2372008"/>
          </a:xfrm>
        </p:grpSpPr>
        <p:sp>
          <p:nvSpPr>
            <p:cNvPr name="Freeform 10" id="10"/>
            <p:cNvSpPr/>
            <p:nvPr/>
          </p:nvSpPr>
          <p:spPr>
            <a:xfrm flipH="false" flipV="false" rot="0">
              <a:off x="0" y="0"/>
              <a:ext cx="6635369" cy="2371979"/>
            </a:xfrm>
            <a:custGeom>
              <a:avLst/>
              <a:gdLst/>
              <a:ahLst/>
              <a:cxnLst/>
              <a:rect r="r" b="b" t="t" l="l"/>
              <a:pathLst>
                <a:path h="2371979" w="6635369">
                  <a:moveTo>
                    <a:pt x="0" y="0"/>
                  </a:moveTo>
                  <a:lnTo>
                    <a:pt x="6635369" y="0"/>
                  </a:lnTo>
                  <a:lnTo>
                    <a:pt x="6635369" y="2371979"/>
                  </a:lnTo>
                  <a:lnTo>
                    <a:pt x="0" y="2371979"/>
                  </a:lnTo>
                  <a:close/>
                </a:path>
              </a:pathLst>
            </a:custGeom>
            <a:solidFill>
              <a:srgbClr val="476681"/>
            </a:solidFill>
          </p:spPr>
        </p:sp>
      </p:grpSp>
      <p:sp>
        <p:nvSpPr>
          <p:cNvPr name="TextBox 11" id="11"/>
          <p:cNvSpPr txBox="true"/>
          <p:nvPr/>
        </p:nvSpPr>
        <p:spPr>
          <a:xfrm rot="0">
            <a:off x="6792272" y="1794147"/>
            <a:ext cx="4703445" cy="2672715"/>
          </a:xfrm>
          <a:prstGeom prst="rect">
            <a:avLst/>
          </a:prstGeom>
        </p:spPr>
        <p:txBody>
          <a:bodyPr anchor="t" rtlCol="false" tIns="0" lIns="0" bIns="0" rIns="0">
            <a:spAutoFit/>
          </a:bodyPr>
          <a:lstStyle/>
          <a:p>
            <a:pPr algn="ctr">
              <a:lnSpc>
                <a:spcPts val="9504"/>
              </a:lnSpc>
            </a:pPr>
            <a:r>
              <a:rPr lang="en-US" sz="6600" spc="150">
                <a:solidFill>
                  <a:srgbClr val="FFFFFF"/>
                </a:solidFill>
                <a:ea typeface="Arimo Bold"/>
              </a:rPr>
              <a:t>感谢</a:t>
            </a:r>
          </a:p>
          <a:p>
            <a:pPr algn="ctr">
              <a:lnSpc>
                <a:spcPts val="9504"/>
              </a:lnSpc>
            </a:pPr>
            <a:r>
              <a:rPr lang="en-US" sz="6600" spc="150">
                <a:solidFill>
                  <a:srgbClr val="FFFFFF"/>
                </a:solidFill>
                <a:ea typeface="Arimo Bold"/>
              </a:rPr>
              <a:t>聆听</a:t>
            </a:r>
          </a:p>
        </p:txBody>
      </p:sp>
      <p:sp>
        <p:nvSpPr>
          <p:cNvPr name="TextBox 12" id="12"/>
          <p:cNvSpPr txBox="true"/>
          <p:nvPr/>
        </p:nvSpPr>
        <p:spPr>
          <a:xfrm rot="0">
            <a:off x="6651780" y="6676900"/>
            <a:ext cx="4984428" cy="710565"/>
          </a:xfrm>
          <a:prstGeom prst="rect">
            <a:avLst/>
          </a:prstGeom>
        </p:spPr>
        <p:txBody>
          <a:bodyPr anchor="t" rtlCol="false" tIns="0" lIns="0" bIns="0" rIns="0">
            <a:spAutoFit/>
          </a:bodyPr>
          <a:lstStyle/>
          <a:p>
            <a:pPr algn="ctr">
              <a:lnSpc>
                <a:spcPts val="5040"/>
              </a:lnSpc>
            </a:pPr>
            <a:r>
              <a:rPr lang="en-US" sz="4200">
                <a:solidFill>
                  <a:srgbClr val="FFFFFF"/>
                </a:solidFill>
                <a:latin typeface="Arimo Bold"/>
              </a:rPr>
              <a:t>THANKS</a:t>
            </a:r>
          </a:p>
        </p:txBody>
      </p:sp>
      <p:grpSp>
        <p:nvGrpSpPr>
          <p:cNvPr name="Group 13" id="13"/>
          <p:cNvGrpSpPr/>
          <p:nvPr/>
        </p:nvGrpSpPr>
        <p:grpSpPr>
          <a:xfrm rot="0">
            <a:off x="8143869" y="9276794"/>
            <a:ext cx="2000250" cy="495300"/>
            <a:chOff x="0" y="0"/>
            <a:chExt cx="2667000" cy="660400"/>
          </a:xfrm>
        </p:grpSpPr>
        <p:sp>
          <p:nvSpPr>
            <p:cNvPr name="Freeform 14" id="14"/>
            <p:cNvSpPr/>
            <p:nvPr/>
          </p:nvSpPr>
          <p:spPr>
            <a:xfrm flipH="false" flipV="false" rot="0">
              <a:off x="12700" y="12700"/>
              <a:ext cx="2641600" cy="635000"/>
            </a:xfrm>
            <a:custGeom>
              <a:avLst/>
              <a:gdLst/>
              <a:ahLst/>
              <a:cxnLst/>
              <a:rect r="r" b="b" t="t" l="l"/>
              <a:pathLst>
                <a:path h="635000" w="2641600">
                  <a:moveTo>
                    <a:pt x="0" y="317500"/>
                  </a:moveTo>
                  <a:cubicBezTo>
                    <a:pt x="0" y="142113"/>
                    <a:pt x="146431" y="0"/>
                    <a:pt x="327025" y="0"/>
                  </a:cubicBezTo>
                  <a:lnTo>
                    <a:pt x="2314575" y="0"/>
                  </a:lnTo>
                  <a:cubicBezTo>
                    <a:pt x="2495169" y="0"/>
                    <a:pt x="2641600" y="142113"/>
                    <a:pt x="2641600" y="317500"/>
                  </a:cubicBezTo>
                  <a:cubicBezTo>
                    <a:pt x="2641600" y="492887"/>
                    <a:pt x="2495169" y="635000"/>
                    <a:pt x="2314575" y="635000"/>
                  </a:cubicBezTo>
                  <a:lnTo>
                    <a:pt x="327025" y="635000"/>
                  </a:lnTo>
                  <a:cubicBezTo>
                    <a:pt x="146431" y="635000"/>
                    <a:pt x="0" y="492887"/>
                    <a:pt x="0" y="317500"/>
                  </a:cubicBezTo>
                  <a:close/>
                </a:path>
              </a:pathLst>
            </a:custGeom>
            <a:solidFill>
              <a:srgbClr val="4276AA"/>
            </a:solidFill>
          </p:spPr>
        </p:sp>
        <p:sp>
          <p:nvSpPr>
            <p:cNvPr name="Freeform 15" id="15"/>
            <p:cNvSpPr/>
            <p:nvPr/>
          </p:nvSpPr>
          <p:spPr>
            <a:xfrm flipH="false" flipV="false" rot="0">
              <a:off x="0" y="0"/>
              <a:ext cx="2667000" cy="660400"/>
            </a:xfrm>
            <a:custGeom>
              <a:avLst/>
              <a:gdLst/>
              <a:ahLst/>
              <a:cxnLst/>
              <a:rect r="r" b="b" t="t" l="l"/>
              <a:pathLst>
                <a:path h="660400" w="2667000">
                  <a:moveTo>
                    <a:pt x="0" y="330200"/>
                  </a:moveTo>
                  <a:cubicBezTo>
                    <a:pt x="0" y="147447"/>
                    <a:pt x="152527" y="0"/>
                    <a:pt x="339725" y="0"/>
                  </a:cubicBezTo>
                  <a:lnTo>
                    <a:pt x="2327275" y="0"/>
                  </a:lnTo>
                  <a:lnTo>
                    <a:pt x="2327275" y="12700"/>
                  </a:lnTo>
                  <a:lnTo>
                    <a:pt x="2327275" y="0"/>
                  </a:lnTo>
                  <a:cubicBezTo>
                    <a:pt x="2514473" y="0"/>
                    <a:pt x="2667000" y="147447"/>
                    <a:pt x="2667000" y="330200"/>
                  </a:cubicBezTo>
                  <a:lnTo>
                    <a:pt x="2654300" y="330200"/>
                  </a:lnTo>
                  <a:lnTo>
                    <a:pt x="2667000" y="330200"/>
                  </a:lnTo>
                  <a:lnTo>
                    <a:pt x="2654300" y="330200"/>
                  </a:lnTo>
                  <a:lnTo>
                    <a:pt x="2667000" y="330200"/>
                  </a:lnTo>
                  <a:cubicBezTo>
                    <a:pt x="2667000" y="512953"/>
                    <a:pt x="2514473" y="660400"/>
                    <a:pt x="2327275" y="660400"/>
                  </a:cubicBezTo>
                  <a:lnTo>
                    <a:pt x="2327275" y="647700"/>
                  </a:lnTo>
                  <a:lnTo>
                    <a:pt x="2327275" y="660400"/>
                  </a:lnTo>
                  <a:lnTo>
                    <a:pt x="339725" y="660400"/>
                  </a:lnTo>
                  <a:lnTo>
                    <a:pt x="339725" y="647700"/>
                  </a:lnTo>
                  <a:lnTo>
                    <a:pt x="339725" y="660400"/>
                  </a:lnTo>
                  <a:cubicBezTo>
                    <a:pt x="152527" y="660400"/>
                    <a:pt x="0" y="512953"/>
                    <a:pt x="0" y="330200"/>
                  </a:cubicBezTo>
                  <a:lnTo>
                    <a:pt x="12700" y="330200"/>
                  </a:lnTo>
                  <a:lnTo>
                    <a:pt x="0" y="330200"/>
                  </a:lnTo>
                  <a:moveTo>
                    <a:pt x="25400" y="330200"/>
                  </a:moveTo>
                  <a:lnTo>
                    <a:pt x="12700" y="330200"/>
                  </a:lnTo>
                  <a:lnTo>
                    <a:pt x="25400" y="330200"/>
                  </a:lnTo>
                  <a:cubicBezTo>
                    <a:pt x="25400" y="498221"/>
                    <a:pt x="165735" y="635000"/>
                    <a:pt x="339725" y="635000"/>
                  </a:cubicBezTo>
                  <a:lnTo>
                    <a:pt x="2327275" y="635000"/>
                  </a:lnTo>
                  <a:cubicBezTo>
                    <a:pt x="2501265" y="635000"/>
                    <a:pt x="2641600" y="498221"/>
                    <a:pt x="2641600" y="330200"/>
                  </a:cubicBezTo>
                  <a:cubicBezTo>
                    <a:pt x="2641600" y="162179"/>
                    <a:pt x="2501265" y="25400"/>
                    <a:pt x="2327275" y="25400"/>
                  </a:cubicBezTo>
                  <a:lnTo>
                    <a:pt x="339725" y="25400"/>
                  </a:lnTo>
                  <a:lnTo>
                    <a:pt x="339725" y="12700"/>
                  </a:lnTo>
                  <a:lnTo>
                    <a:pt x="339725" y="25400"/>
                  </a:lnTo>
                  <a:cubicBezTo>
                    <a:pt x="165735" y="25400"/>
                    <a:pt x="25400" y="162179"/>
                    <a:pt x="25400" y="330200"/>
                  </a:cubicBezTo>
                  <a:close/>
                </a:path>
              </a:pathLst>
            </a:custGeom>
            <a:solidFill>
              <a:srgbClr val="2E557C"/>
            </a:solidFill>
          </p:spPr>
        </p:sp>
        <p:sp>
          <p:nvSpPr>
            <p:cNvPr name="TextBox 16" id="16"/>
            <p:cNvSpPr txBox="true"/>
            <p:nvPr/>
          </p:nvSpPr>
          <p:spPr>
            <a:xfrm>
              <a:off x="0" y="-19050"/>
              <a:ext cx="2667000" cy="679450"/>
            </a:xfrm>
            <a:prstGeom prst="rect">
              <a:avLst/>
            </a:prstGeom>
          </p:spPr>
          <p:txBody>
            <a:bodyPr anchor="ctr" rtlCol="false" tIns="50800" lIns="50800" bIns="50800" rIns="50800"/>
            <a:lstStyle/>
            <a:p>
              <a:pPr algn="ctr">
                <a:lnSpc>
                  <a:spcPts val="2160"/>
                </a:lnSpc>
              </a:pPr>
              <a:r>
                <a:rPr lang="en-US" sz="1800">
                  <a:solidFill>
                    <a:srgbClr val="FFFFFF"/>
                  </a:solidFill>
                  <a:ea typeface="Arimo"/>
                </a:rPr>
                <a:t>汇报人：梁厚</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200" y="-42862"/>
            <a:ext cx="18440400" cy="10372725"/>
          </a:xfrm>
          <a:custGeom>
            <a:avLst/>
            <a:gdLst/>
            <a:ahLst/>
            <a:cxnLst/>
            <a:rect r="r" b="b" t="t" l="l"/>
            <a:pathLst>
              <a:path h="10372725" w="18440400">
                <a:moveTo>
                  <a:pt x="0" y="0"/>
                </a:moveTo>
                <a:lnTo>
                  <a:pt x="18440400" y="0"/>
                </a:lnTo>
                <a:lnTo>
                  <a:pt x="18440400" y="10372724"/>
                </a:lnTo>
                <a:lnTo>
                  <a:pt x="0" y="10372724"/>
                </a:lnTo>
                <a:lnTo>
                  <a:pt x="0" y="0"/>
                </a:lnTo>
                <a:close/>
              </a:path>
            </a:pathLst>
          </a:custGeom>
          <a:blipFill>
            <a:blip r:embed="rId2"/>
            <a:stretch>
              <a:fillRect l="-9" t="0" r="-9" b="-6"/>
            </a:stretch>
          </a:blipFill>
        </p:spPr>
      </p:sp>
      <p:grpSp>
        <p:nvGrpSpPr>
          <p:cNvPr name="Group 3" id="3"/>
          <p:cNvGrpSpPr/>
          <p:nvPr/>
        </p:nvGrpSpPr>
        <p:grpSpPr>
          <a:xfrm rot="0">
            <a:off x="5372123" y="1899557"/>
            <a:ext cx="6487886" cy="6487886"/>
            <a:chOff x="0" y="0"/>
            <a:chExt cx="7569200" cy="7569200"/>
          </a:xfrm>
        </p:grpSpPr>
        <p:sp>
          <p:nvSpPr>
            <p:cNvPr name="Freeform 4" id="4"/>
            <p:cNvSpPr/>
            <p:nvPr/>
          </p:nvSpPr>
          <p:spPr>
            <a:xfrm flipH="false" flipV="false" rot="0">
              <a:off x="0" y="0"/>
              <a:ext cx="7569200" cy="7569200"/>
            </a:xfrm>
            <a:custGeom>
              <a:avLst/>
              <a:gdLst/>
              <a:ahLst/>
              <a:cxnLst/>
              <a:rect r="r" b="b" t="t" l="l"/>
              <a:pathLst>
                <a:path h="7569200" w="7569200">
                  <a:moveTo>
                    <a:pt x="0" y="3784600"/>
                  </a:moveTo>
                  <a:cubicBezTo>
                    <a:pt x="0" y="1694434"/>
                    <a:pt x="1694434" y="0"/>
                    <a:pt x="3784600" y="0"/>
                  </a:cubicBezTo>
                  <a:cubicBezTo>
                    <a:pt x="5874766" y="0"/>
                    <a:pt x="7569200" y="1694434"/>
                    <a:pt x="7569200" y="3784600"/>
                  </a:cubicBezTo>
                  <a:cubicBezTo>
                    <a:pt x="7569200" y="5874766"/>
                    <a:pt x="5874766" y="7569200"/>
                    <a:pt x="3784600" y="7569200"/>
                  </a:cubicBezTo>
                  <a:cubicBezTo>
                    <a:pt x="1694434" y="7569200"/>
                    <a:pt x="0" y="5874766"/>
                    <a:pt x="0" y="3784600"/>
                  </a:cubicBezTo>
                  <a:close/>
                </a:path>
              </a:pathLst>
            </a:custGeom>
            <a:solidFill>
              <a:srgbClr val="213B55">
                <a:alpha val="78824"/>
              </a:srgbClr>
            </a:solidFill>
          </p:spPr>
        </p:sp>
      </p:grpSp>
      <p:grpSp>
        <p:nvGrpSpPr>
          <p:cNvPr name="Group 5" id="5"/>
          <p:cNvGrpSpPr/>
          <p:nvPr/>
        </p:nvGrpSpPr>
        <p:grpSpPr>
          <a:xfrm rot="0">
            <a:off x="5082971" y="1616542"/>
            <a:ext cx="7053943" cy="7053943"/>
            <a:chOff x="0" y="0"/>
            <a:chExt cx="8229600" cy="8229600"/>
          </a:xfrm>
        </p:grpSpPr>
        <p:sp>
          <p:nvSpPr>
            <p:cNvPr name="Freeform 6" id="6"/>
            <p:cNvSpPr/>
            <p:nvPr/>
          </p:nvSpPr>
          <p:spPr>
            <a:xfrm flipH="false" flipV="false" rot="0">
              <a:off x="0" y="0"/>
              <a:ext cx="8229600" cy="8229600"/>
            </a:xfrm>
            <a:custGeom>
              <a:avLst/>
              <a:gdLst/>
              <a:ahLst/>
              <a:cxnLst/>
              <a:rect r="r" b="b" t="t" l="l"/>
              <a:pathLst>
                <a:path h="8229600" w="8229600">
                  <a:moveTo>
                    <a:pt x="0" y="4114800"/>
                  </a:moveTo>
                  <a:cubicBezTo>
                    <a:pt x="0" y="1842262"/>
                    <a:pt x="1842262" y="0"/>
                    <a:pt x="4114800" y="0"/>
                  </a:cubicBezTo>
                  <a:cubicBezTo>
                    <a:pt x="6387338" y="0"/>
                    <a:pt x="8229600" y="1842262"/>
                    <a:pt x="8229600" y="4114800"/>
                  </a:cubicBezTo>
                  <a:cubicBezTo>
                    <a:pt x="8229600" y="6387338"/>
                    <a:pt x="6387338" y="8229600"/>
                    <a:pt x="4114800" y="8229600"/>
                  </a:cubicBezTo>
                  <a:cubicBezTo>
                    <a:pt x="1842262" y="8229600"/>
                    <a:pt x="0" y="6387338"/>
                    <a:pt x="0" y="4114800"/>
                  </a:cubicBezTo>
                  <a:close/>
                </a:path>
              </a:pathLst>
            </a:custGeom>
            <a:solidFill>
              <a:srgbClr val="476681">
                <a:alpha val="40784"/>
              </a:srgbClr>
            </a:solidFill>
          </p:spPr>
        </p:sp>
      </p:grpSp>
      <p:sp>
        <p:nvSpPr>
          <p:cNvPr name="AutoShape 7" id="7"/>
          <p:cNvSpPr/>
          <p:nvPr/>
        </p:nvSpPr>
        <p:spPr>
          <a:xfrm rot="-2374899">
            <a:off x="10210314" y="2520043"/>
            <a:ext cx="2853075" cy="0"/>
          </a:xfrm>
          <a:prstGeom prst="line">
            <a:avLst/>
          </a:prstGeom>
          <a:ln cap="rnd" w="9525">
            <a:solidFill>
              <a:srgbClr val="FFFFFF"/>
            </a:solidFill>
            <a:prstDash val="solid"/>
            <a:headEnd type="none" len="sm" w="sm"/>
            <a:tailEnd type="none" len="sm" w="sm"/>
          </a:ln>
        </p:spPr>
      </p:sp>
      <p:sp>
        <p:nvSpPr>
          <p:cNvPr name="TextBox 8" id="8"/>
          <p:cNvSpPr txBox="true"/>
          <p:nvPr/>
        </p:nvSpPr>
        <p:spPr>
          <a:xfrm rot="0">
            <a:off x="6810124" y="3529301"/>
            <a:ext cx="3611880" cy="1252639"/>
          </a:xfrm>
          <a:prstGeom prst="rect">
            <a:avLst/>
          </a:prstGeom>
        </p:spPr>
        <p:txBody>
          <a:bodyPr anchor="t" rtlCol="false" tIns="0" lIns="0" bIns="0" rIns="0">
            <a:spAutoFit/>
          </a:bodyPr>
          <a:lstStyle/>
          <a:p>
            <a:pPr algn="ctr">
              <a:lnSpc>
                <a:spcPts val="9051"/>
              </a:lnSpc>
            </a:pPr>
            <a:r>
              <a:rPr lang="en-US" sz="7542">
                <a:solidFill>
                  <a:srgbClr val="FFFFFF"/>
                </a:solidFill>
                <a:latin typeface="Arimo Bold"/>
              </a:rPr>
              <a:t>Part  1</a:t>
            </a:r>
          </a:p>
        </p:txBody>
      </p:sp>
      <p:sp>
        <p:nvSpPr>
          <p:cNvPr name="TextBox 9" id="9"/>
          <p:cNvSpPr txBox="true"/>
          <p:nvPr/>
        </p:nvSpPr>
        <p:spPr>
          <a:xfrm rot="0">
            <a:off x="6420961" y="6083447"/>
            <a:ext cx="4390209" cy="639536"/>
          </a:xfrm>
          <a:prstGeom prst="rect">
            <a:avLst/>
          </a:prstGeom>
        </p:spPr>
        <p:txBody>
          <a:bodyPr anchor="t" rtlCol="false" tIns="0" lIns="0" bIns="0" rIns="0">
            <a:spAutoFit/>
          </a:bodyPr>
          <a:lstStyle/>
          <a:p>
            <a:pPr algn="ctr">
              <a:lnSpc>
                <a:spcPts val="4937"/>
              </a:lnSpc>
            </a:pPr>
            <a:r>
              <a:rPr lang="en-US" sz="4114">
                <a:solidFill>
                  <a:srgbClr val="FFFFFF"/>
                </a:solidFill>
                <a:ea typeface="Arimo"/>
              </a:rPr>
              <a:t>研究背景</a:t>
            </a:r>
          </a:p>
        </p:txBody>
      </p:sp>
      <p:sp>
        <p:nvSpPr>
          <p:cNvPr name="AutoShape 10" id="10"/>
          <p:cNvSpPr/>
          <p:nvPr/>
        </p:nvSpPr>
        <p:spPr>
          <a:xfrm rot="17367">
            <a:off x="6455224" y="5143500"/>
            <a:ext cx="430943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734300" cy="10287000"/>
            <a:chOff x="0" y="0"/>
            <a:chExt cx="10312400" cy="13716000"/>
          </a:xfrm>
        </p:grpSpPr>
        <p:sp>
          <p:nvSpPr>
            <p:cNvPr name="Freeform 3" id="3"/>
            <p:cNvSpPr/>
            <p:nvPr/>
          </p:nvSpPr>
          <p:spPr>
            <a:xfrm flipH="false" flipV="false" rot="0">
              <a:off x="0" y="0"/>
              <a:ext cx="10312400" cy="13716000"/>
            </a:xfrm>
            <a:custGeom>
              <a:avLst/>
              <a:gdLst/>
              <a:ahLst/>
              <a:cxnLst/>
              <a:rect r="r" b="b" t="t" l="l"/>
              <a:pathLst>
                <a:path h="13716000" w="10312400">
                  <a:moveTo>
                    <a:pt x="0" y="0"/>
                  </a:moveTo>
                  <a:lnTo>
                    <a:pt x="5824220" y="0"/>
                  </a:lnTo>
                  <a:lnTo>
                    <a:pt x="5828030" y="1270"/>
                  </a:lnTo>
                  <a:cubicBezTo>
                    <a:pt x="8467090" y="1156970"/>
                    <a:pt x="10312400" y="3792220"/>
                    <a:pt x="10312400" y="6858000"/>
                  </a:cubicBezTo>
                  <a:cubicBezTo>
                    <a:pt x="10312400" y="9923780"/>
                    <a:pt x="8467090" y="12559030"/>
                    <a:pt x="5828030" y="13714730"/>
                  </a:cubicBezTo>
                  <a:lnTo>
                    <a:pt x="5824220" y="13716000"/>
                  </a:lnTo>
                  <a:lnTo>
                    <a:pt x="0" y="13716000"/>
                  </a:lnTo>
                  <a:lnTo>
                    <a:pt x="0" y="0"/>
                  </a:lnTo>
                  <a:close/>
                </a:path>
              </a:pathLst>
            </a:custGeom>
            <a:blipFill>
              <a:blip r:embed="rId2"/>
              <a:stretch>
                <a:fillRect l="-78026" t="0" r="-78026" b="0"/>
              </a:stretch>
            </a:blipFill>
          </p:spPr>
        </p:sp>
      </p:grpSp>
      <p:sp>
        <p:nvSpPr>
          <p:cNvPr name="Freeform 4" id="4"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3"/>
            <a:stretch>
              <a:fillRect l="-4" t="0" r="-4" b="0"/>
            </a:stretch>
          </a:blipFill>
        </p:spPr>
      </p:sp>
      <p:sp>
        <p:nvSpPr>
          <p:cNvPr name="TextBox 5" id="5"/>
          <p:cNvSpPr txBox="true"/>
          <p:nvPr/>
        </p:nvSpPr>
        <p:spPr>
          <a:xfrm rot="0">
            <a:off x="8644892" y="1655152"/>
            <a:ext cx="8923020" cy="8525256"/>
          </a:xfrm>
          <a:prstGeom prst="rect">
            <a:avLst/>
          </a:prstGeom>
        </p:spPr>
        <p:txBody>
          <a:bodyPr anchor="t" rtlCol="false" tIns="0" lIns="0" bIns="0" rIns="0">
            <a:spAutoFit/>
          </a:bodyPr>
          <a:lstStyle/>
          <a:p>
            <a:pPr algn="l" marL="488632" indent="-244316" lvl="1">
              <a:lnSpc>
                <a:spcPts val="4212"/>
              </a:lnSpc>
              <a:buFont typeface="Arial"/>
              <a:buChar char="•"/>
            </a:pPr>
            <a:r>
              <a:rPr lang="en-US" sz="2700">
                <a:solidFill>
                  <a:srgbClr val="5C5A5D"/>
                </a:solidFill>
                <a:ea typeface="Arimo Light"/>
              </a:rPr>
              <a:t>台风作为最具破坏性的自然灾害之一，对沿海地区造成重大威胁，特别是在西太平洋和西南太平洋地区。这些极端天气事件带来了广泛的经济损失、生命损失和社会活动的中断。因此，相关领域的许多学者致力于寻找一种有效的方法来分析和预测台风路径和强度，以防止灾害。</a:t>
            </a:r>
          </a:p>
          <a:p>
            <a:pPr algn="l" marL="488632" indent="-244316" lvl="1">
              <a:lnSpc>
                <a:spcPts val="4212"/>
              </a:lnSpc>
            </a:pPr>
          </a:p>
          <a:p>
            <a:pPr algn="l" marL="488632" indent="-244316" lvl="1">
              <a:lnSpc>
                <a:spcPts val="4212"/>
              </a:lnSpc>
              <a:buFont typeface="Arial"/>
              <a:buChar char="•"/>
            </a:pPr>
            <a:r>
              <a:rPr lang="en-US" sz="2700">
                <a:solidFill>
                  <a:srgbClr val="5C5A5D"/>
                </a:solidFill>
                <a:ea typeface="Arimo Light"/>
              </a:rPr>
              <a:t>传统的台风预报方法主要依赖于单一数据源的气象数据，这可能导致在预测这些风暴的强度和轨迹时出现不准确和局限性。因此，对于能够整合多个数据来源的更先进方法的需求越来越迫切。</a:t>
            </a:r>
          </a:p>
          <a:p>
            <a:pPr algn="l" marL="488632" indent="-244316" lvl="1">
              <a:lnSpc>
                <a:spcPts val="4212"/>
              </a:lnSpc>
            </a:pPr>
          </a:p>
          <a:p>
            <a:pPr algn="l" marL="488632" indent="-244316" lvl="1">
              <a:lnSpc>
                <a:spcPts val="4212"/>
              </a:lnSpc>
              <a:buFont typeface="Arial"/>
              <a:buChar char="•"/>
            </a:pPr>
            <a:r>
              <a:rPr lang="en-US" sz="2700">
                <a:solidFill>
                  <a:srgbClr val="5C5A5D"/>
                </a:solidFill>
                <a:ea typeface="Arimo Light"/>
              </a:rPr>
              <a:t>本文研究的基于多源数据融合的台风强度和路径预报可以在一定程度上提高台风预报的准确性和可靠性，帮助相关部门更及时地做出灾害应对和减灾措施。</a:t>
            </a:r>
          </a:p>
          <a:p>
            <a:pPr algn="l" marL="488632" indent="-244316" lvl="1">
              <a:lnSpc>
                <a:spcPts val="4212"/>
              </a:lnSpc>
            </a:pPr>
          </a:p>
        </p:txBody>
      </p:sp>
      <p:sp>
        <p:nvSpPr>
          <p:cNvPr name="TextBox 6" id="6"/>
          <p:cNvSpPr txBox="true"/>
          <p:nvPr/>
        </p:nvSpPr>
        <p:spPr>
          <a:xfrm rot="0">
            <a:off x="6983730" y="206021"/>
            <a:ext cx="8075293" cy="968883"/>
          </a:xfrm>
          <a:prstGeom prst="rect">
            <a:avLst/>
          </a:prstGeom>
        </p:spPr>
        <p:txBody>
          <a:bodyPr anchor="t" rtlCol="false" tIns="0" lIns="0" bIns="0" rIns="0">
            <a:spAutoFit/>
          </a:bodyPr>
          <a:lstStyle/>
          <a:p>
            <a:pPr algn="ctr">
              <a:lnSpc>
                <a:spcPts val="7775"/>
              </a:lnSpc>
            </a:pPr>
            <a:r>
              <a:rPr lang="en-US" sz="5400" spc="150">
                <a:solidFill>
                  <a:srgbClr val="4276AA"/>
                </a:solidFill>
                <a:latin typeface="Arimo Bold"/>
                <a:ea typeface="Arimo Bold"/>
              </a:rPr>
              <a:t>1. 1 研究意义</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74570" y="4857750"/>
            <a:ext cx="1511604" cy="1512000"/>
          </a:xfrm>
          <a:custGeom>
            <a:avLst/>
            <a:gdLst/>
            <a:ahLst/>
            <a:cxnLst/>
            <a:rect r="r" b="b" t="t" l="l"/>
            <a:pathLst>
              <a:path h="1512000" w="1511604">
                <a:moveTo>
                  <a:pt x="0" y="0"/>
                </a:moveTo>
                <a:lnTo>
                  <a:pt x="1511604" y="0"/>
                </a:lnTo>
                <a:lnTo>
                  <a:pt x="1511604" y="1512000"/>
                </a:lnTo>
                <a:lnTo>
                  <a:pt x="0" y="1512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58378" y="4857750"/>
            <a:ext cx="1511604" cy="1512000"/>
          </a:xfrm>
          <a:custGeom>
            <a:avLst/>
            <a:gdLst/>
            <a:ahLst/>
            <a:cxnLst/>
            <a:rect r="r" b="b" t="t" l="l"/>
            <a:pathLst>
              <a:path h="1512000" w="1511604">
                <a:moveTo>
                  <a:pt x="0" y="0"/>
                </a:moveTo>
                <a:lnTo>
                  <a:pt x="1511605" y="0"/>
                </a:lnTo>
                <a:lnTo>
                  <a:pt x="1511605" y="1512000"/>
                </a:lnTo>
                <a:lnTo>
                  <a:pt x="0" y="1512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42188" y="4857750"/>
            <a:ext cx="1511604" cy="1512000"/>
          </a:xfrm>
          <a:custGeom>
            <a:avLst/>
            <a:gdLst/>
            <a:ahLst/>
            <a:cxnLst/>
            <a:rect r="r" b="b" t="t" l="l"/>
            <a:pathLst>
              <a:path h="1512000" w="1511604">
                <a:moveTo>
                  <a:pt x="0" y="0"/>
                </a:moveTo>
                <a:lnTo>
                  <a:pt x="1511604" y="0"/>
                </a:lnTo>
                <a:lnTo>
                  <a:pt x="1511604" y="1512000"/>
                </a:lnTo>
                <a:lnTo>
                  <a:pt x="0" y="1512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9259">
            <a:off x="2281231" y="4482192"/>
            <a:ext cx="3536509" cy="0"/>
          </a:xfrm>
          <a:prstGeom prst="line">
            <a:avLst/>
          </a:prstGeom>
          <a:ln cap="rnd" w="9525">
            <a:solidFill>
              <a:srgbClr val="000000"/>
            </a:solidFill>
            <a:prstDash val="solid"/>
            <a:headEnd type="none" len="sm" w="sm"/>
            <a:tailEnd type="none" len="sm" w="sm"/>
          </a:ln>
        </p:spPr>
      </p:sp>
      <p:sp>
        <p:nvSpPr>
          <p:cNvPr name="AutoShape 6" id="6"/>
          <p:cNvSpPr/>
          <p:nvPr/>
        </p:nvSpPr>
        <p:spPr>
          <a:xfrm rot="9259">
            <a:off x="7424731" y="4482192"/>
            <a:ext cx="3536509" cy="0"/>
          </a:xfrm>
          <a:prstGeom prst="line">
            <a:avLst/>
          </a:prstGeom>
          <a:ln cap="rnd" w="9525">
            <a:solidFill>
              <a:srgbClr val="000000"/>
            </a:solidFill>
            <a:prstDash val="solid"/>
            <a:headEnd type="none" len="sm" w="sm"/>
            <a:tailEnd type="none" len="sm" w="sm"/>
          </a:ln>
        </p:spPr>
      </p:sp>
      <p:sp>
        <p:nvSpPr>
          <p:cNvPr name="AutoShape 7" id="7"/>
          <p:cNvSpPr/>
          <p:nvPr/>
        </p:nvSpPr>
        <p:spPr>
          <a:xfrm rot="9259">
            <a:off x="12568231" y="4482192"/>
            <a:ext cx="3536509" cy="0"/>
          </a:xfrm>
          <a:prstGeom prst="line">
            <a:avLst/>
          </a:prstGeom>
          <a:ln cap="rnd" w="9525">
            <a:solidFill>
              <a:srgbClr val="000000"/>
            </a:solidFill>
            <a:prstDash val="solid"/>
            <a:headEnd type="none" len="sm" w="sm"/>
            <a:tailEnd type="none" len="sm" w="sm"/>
          </a:ln>
        </p:spPr>
      </p:sp>
      <p:sp>
        <p:nvSpPr>
          <p:cNvPr name="TextBox 8" id="8"/>
          <p:cNvSpPr txBox="true"/>
          <p:nvPr/>
        </p:nvSpPr>
        <p:spPr>
          <a:xfrm rot="0">
            <a:off x="2616924" y="1886607"/>
            <a:ext cx="2865120" cy="431673"/>
          </a:xfrm>
          <a:prstGeom prst="rect">
            <a:avLst/>
          </a:prstGeom>
        </p:spPr>
        <p:txBody>
          <a:bodyPr anchor="t" rtlCol="false" tIns="0" lIns="0" bIns="0" rIns="0">
            <a:spAutoFit/>
          </a:bodyPr>
          <a:lstStyle/>
          <a:p>
            <a:pPr algn="ctr">
              <a:lnSpc>
                <a:spcPts val="3456"/>
              </a:lnSpc>
            </a:pPr>
            <a:r>
              <a:rPr lang="en-US" sz="2400" spc="150">
                <a:solidFill>
                  <a:srgbClr val="4276AA"/>
                </a:solidFill>
                <a:ea typeface="Arimo Bold"/>
              </a:rPr>
              <a:t>动力学方法</a:t>
            </a:r>
          </a:p>
        </p:txBody>
      </p:sp>
      <p:sp>
        <p:nvSpPr>
          <p:cNvPr name="TextBox 9" id="9"/>
          <p:cNvSpPr txBox="true"/>
          <p:nvPr/>
        </p:nvSpPr>
        <p:spPr>
          <a:xfrm rot="0">
            <a:off x="2181495" y="2853927"/>
            <a:ext cx="3735976" cy="1338453"/>
          </a:xfrm>
          <a:prstGeom prst="rect">
            <a:avLst/>
          </a:prstGeom>
        </p:spPr>
        <p:txBody>
          <a:bodyPr anchor="t" rtlCol="false" tIns="0" lIns="0" bIns="0" rIns="0">
            <a:spAutoFit/>
          </a:bodyPr>
          <a:lstStyle/>
          <a:p>
            <a:pPr algn="l">
              <a:lnSpc>
                <a:spcPts val="2106"/>
              </a:lnSpc>
            </a:pPr>
            <a:r>
              <a:rPr lang="en-US" sz="1350">
                <a:solidFill>
                  <a:srgbClr val="5C5A5D"/>
                </a:solidFill>
                <a:latin typeface="Arimo Light"/>
                <a:ea typeface="Arimo Light"/>
              </a:rPr>
              <a:t>也称为数值预报方法（Numerical Forecast Method）。它主要使用动力学模型，利用数学方程来模拟台风运动。这些动力学方程往往过于复杂，需要超级计算机的数值方法获得近似解，因此成本较高</a:t>
            </a:r>
          </a:p>
        </p:txBody>
      </p:sp>
      <p:sp>
        <p:nvSpPr>
          <p:cNvPr name="TextBox 10" id="10"/>
          <p:cNvSpPr txBox="true"/>
          <p:nvPr/>
        </p:nvSpPr>
        <p:spPr>
          <a:xfrm rot="0">
            <a:off x="7711440" y="1886607"/>
            <a:ext cx="2865120" cy="431673"/>
          </a:xfrm>
          <a:prstGeom prst="rect">
            <a:avLst/>
          </a:prstGeom>
        </p:spPr>
        <p:txBody>
          <a:bodyPr anchor="t" rtlCol="false" tIns="0" lIns="0" bIns="0" rIns="0">
            <a:spAutoFit/>
          </a:bodyPr>
          <a:lstStyle/>
          <a:p>
            <a:pPr algn="ctr">
              <a:lnSpc>
                <a:spcPts val="3456"/>
              </a:lnSpc>
            </a:pPr>
            <a:r>
              <a:rPr lang="en-US" sz="2400" spc="150">
                <a:solidFill>
                  <a:srgbClr val="4276AA"/>
                </a:solidFill>
                <a:ea typeface="Arimo Bold"/>
              </a:rPr>
              <a:t>统计方法</a:t>
            </a:r>
          </a:p>
        </p:txBody>
      </p:sp>
      <p:sp>
        <p:nvSpPr>
          <p:cNvPr name="TextBox 11" id="11"/>
          <p:cNvSpPr txBox="true"/>
          <p:nvPr/>
        </p:nvSpPr>
        <p:spPr>
          <a:xfrm rot="0">
            <a:off x="7276011" y="2853927"/>
            <a:ext cx="3735976" cy="805053"/>
          </a:xfrm>
          <a:prstGeom prst="rect">
            <a:avLst/>
          </a:prstGeom>
        </p:spPr>
        <p:txBody>
          <a:bodyPr anchor="t" rtlCol="false" tIns="0" lIns="0" bIns="0" rIns="0">
            <a:spAutoFit/>
          </a:bodyPr>
          <a:lstStyle/>
          <a:p>
            <a:pPr algn="l">
              <a:lnSpc>
                <a:spcPts val="2106"/>
              </a:lnSpc>
            </a:pPr>
            <a:r>
              <a:rPr lang="en-US" sz="1350">
                <a:solidFill>
                  <a:srgbClr val="5C5A5D"/>
                </a:solidFill>
                <a:ea typeface="Arimo Light"/>
              </a:rPr>
              <a:t>它密切关注天气资源的统计数据而不是物理运动。这种方法的优点是比动态建模方法消耗更少的计算资源，同时可以应用于大多数国家和地区</a:t>
            </a:r>
          </a:p>
        </p:txBody>
      </p:sp>
      <p:sp>
        <p:nvSpPr>
          <p:cNvPr name="TextBox 12" id="12"/>
          <p:cNvSpPr txBox="true"/>
          <p:nvPr/>
        </p:nvSpPr>
        <p:spPr>
          <a:xfrm rot="0">
            <a:off x="12805956" y="1886607"/>
            <a:ext cx="2865120" cy="431673"/>
          </a:xfrm>
          <a:prstGeom prst="rect">
            <a:avLst/>
          </a:prstGeom>
        </p:spPr>
        <p:txBody>
          <a:bodyPr anchor="t" rtlCol="false" tIns="0" lIns="0" bIns="0" rIns="0">
            <a:spAutoFit/>
          </a:bodyPr>
          <a:lstStyle/>
          <a:p>
            <a:pPr algn="ctr">
              <a:lnSpc>
                <a:spcPts val="3456"/>
              </a:lnSpc>
            </a:pPr>
            <a:r>
              <a:rPr lang="en-US" sz="2400" spc="150">
                <a:solidFill>
                  <a:srgbClr val="4276AA"/>
                </a:solidFill>
                <a:latin typeface="Arimo Bold"/>
                <a:ea typeface="Arimo Bold"/>
              </a:rPr>
              <a:t>统计-动力学方法</a:t>
            </a:r>
          </a:p>
        </p:txBody>
      </p:sp>
      <p:sp>
        <p:nvSpPr>
          <p:cNvPr name="TextBox 13" id="13"/>
          <p:cNvSpPr txBox="true"/>
          <p:nvPr/>
        </p:nvSpPr>
        <p:spPr>
          <a:xfrm rot="0">
            <a:off x="12370527" y="2853927"/>
            <a:ext cx="3735976" cy="805053"/>
          </a:xfrm>
          <a:prstGeom prst="rect">
            <a:avLst/>
          </a:prstGeom>
        </p:spPr>
        <p:txBody>
          <a:bodyPr anchor="t" rtlCol="false" tIns="0" lIns="0" bIns="0" rIns="0">
            <a:spAutoFit/>
          </a:bodyPr>
          <a:lstStyle/>
          <a:p>
            <a:pPr algn="l">
              <a:lnSpc>
                <a:spcPts val="2106"/>
              </a:lnSpc>
            </a:pPr>
            <a:r>
              <a:rPr lang="en-US" sz="1350">
                <a:solidFill>
                  <a:srgbClr val="5C5A5D"/>
                </a:solidFill>
                <a:ea typeface="Arimo Light"/>
              </a:rPr>
              <a:t>这类方法结合了统计方法和动态建模方法。统计数据常常用于计算动力力学方程的更重要的初始值。预测结果主要取决于动态建模方法。</a:t>
            </a:r>
          </a:p>
        </p:txBody>
      </p:sp>
      <p:sp>
        <p:nvSpPr>
          <p:cNvPr name="TextBox 14" id="14"/>
          <p:cNvSpPr txBox="true"/>
          <p:nvPr/>
        </p:nvSpPr>
        <p:spPr>
          <a:xfrm rot="0">
            <a:off x="5106353" y="28856"/>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1.2 国内外研究现状</a:t>
            </a:r>
          </a:p>
        </p:txBody>
      </p:sp>
      <p:sp>
        <p:nvSpPr>
          <p:cNvPr name="Freeform 15" id="15" descr="20"/>
          <p:cNvSpPr/>
          <p:nvPr/>
        </p:nvSpPr>
        <p:spPr>
          <a:xfrm flipH="false" flipV="false" rot="0">
            <a:off x="0" y="6936105"/>
            <a:ext cx="18287048" cy="3350895"/>
          </a:xfrm>
          <a:custGeom>
            <a:avLst/>
            <a:gdLst/>
            <a:ahLst/>
            <a:cxnLst/>
            <a:rect r="r" b="b" t="t" l="l"/>
            <a:pathLst>
              <a:path h="3350895" w="18287048">
                <a:moveTo>
                  <a:pt x="0" y="0"/>
                </a:moveTo>
                <a:lnTo>
                  <a:pt x="18287048" y="0"/>
                </a:lnTo>
                <a:lnTo>
                  <a:pt x="18287048" y="3350895"/>
                </a:lnTo>
                <a:lnTo>
                  <a:pt x="0" y="3350895"/>
                </a:lnTo>
                <a:lnTo>
                  <a:pt x="0" y="0"/>
                </a:lnTo>
                <a:close/>
              </a:path>
            </a:pathLst>
          </a:custGeom>
          <a:blipFill>
            <a:blip r:embed="rId4"/>
            <a:stretch>
              <a:fillRect l="0" t="0" r="-3895" b="-218897"/>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87">
            <a:off x="-23814" y="5143500"/>
            <a:ext cx="18316577" cy="0"/>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2131582" y="5066109"/>
            <a:ext cx="162000" cy="162000"/>
            <a:chOff x="0" y="0"/>
            <a:chExt cx="216000" cy="216000"/>
          </a:xfrm>
        </p:grpSpPr>
        <p:sp>
          <p:nvSpPr>
            <p:cNvPr name="Freeform 4" id="4"/>
            <p:cNvSpPr/>
            <p:nvPr/>
          </p:nvSpPr>
          <p:spPr>
            <a:xfrm flipH="false" flipV="false" rot="0">
              <a:off x="0" y="0"/>
              <a:ext cx="216027" cy="215900"/>
            </a:xfrm>
            <a:custGeom>
              <a:avLst/>
              <a:gdLst/>
              <a:ahLst/>
              <a:cxnLst/>
              <a:rect r="r" b="b" t="t" l="l"/>
              <a:pathLst>
                <a:path h="215900" w="216027">
                  <a:moveTo>
                    <a:pt x="216027" y="107950"/>
                  </a:moveTo>
                  <a:cubicBezTo>
                    <a:pt x="216027" y="48260"/>
                    <a:pt x="167640" y="0"/>
                    <a:pt x="108077" y="0"/>
                  </a:cubicBezTo>
                  <a:cubicBezTo>
                    <a:pt x="48514" y="0"/>
                    <a:pt x="0" y="48387"/>
                    <a:pt x="0" y="107950"/>
                  </a:cubicBezTo>
                  <a:cubicBezTo>
                    <a:pt x="0" y="167513"/>
                    <a:pt x="48387" y="215900"/>
                    <a:pt x="107950" y="215900"/>
                  </a:cubicBezTo>
                  <a:cubicBezTo>
                    <a:pt x="167513" y="215900"/>
                    <a:pt x="215900" y="167513"/>
                    <a:pt x="215900" y="107950"/>
                  </a:cubicBezTo>
                  <a:close/>
                </a:path>
              </a:pathLst>
            </a:custGeom>
            <a:solidFill>
              <a:srgbClr val="000000"/>
            </a:solidFill>
          </p:spPr>
        </p:sp>
      </p:grpSp>
      <p:sp>
        <p:nvSpPr>
          <p:cNvPr name="TextBox 5" id="5"/>
          <p:cNvSpPr txBox="true"/>
          <p:nvPr/>
        </p:nvSpPr>
        <p:spPr>
          <a:xfrm rot="0">
            <a:off x="627622" y="2436366"/>
            <a:ext cx="3169920" cy="479679"/>
          </a:xfrm>
          <a:prstGeom prst="rect">
            <a:avLst/>
          </a:prstGeom>
        </p:spPr>
        <p:txBody>
          <a:bodyPr anchor="t" rtlCol="false" tIns="0" lIns="0" bIns="0" rIns="0">
            <a:spAutoFit/>
          </a:bodyPr>
          <a:lstStyle/>
          <a:p>
            <a:pPr algn="ctr">
              <a:lnSpc>
                <a:spcPts val="3887"/>
              </a:lnSpc>
            </a:pPr>
            <a:r>
              <a:rPr lang="en-US" sz="2700" spc="150">
                <a:solidFill>
                  <a:srgbClr val="4276AA"/>
                </a:solidFill>
                <a:latin typeface="Arimo Bold"/>
              </a:rPr>
              <a:t>CNN</a:t>
            </a:r>
          </a:p>
        </p:txBody>
      </p:sp>
      <p:sp>
        <p:nvSpPr>
          <p:cNvPr name="TextBox 6" id="6"/>
          <p:cNvSpPr txBox="true"/>
          <p:nvPr/>
        </p:nvSpPr>
        <p:spPr>
          <a:xfrm rot="0">
            <a:off x="257508" y="3059043"/>
            <a:ext cx="3910149" cy="805053"/>
          </a:xfrm>
          <a:prstGeom prst="rect">
            <a:avLst/>
          </a:prstGeom>
        </p:spPr>
        <p:txBody>
          <a:bodyPr anchor="t" rtlCol="false" tIns="0" lIns="0" bIns="0" rIns="0">
            <a:spAutoFit/>
          </a:bodyPr>
          <a:lstStyle/>
          <a:p>
            <a:pPr algn="l">
              <a:lnSpc>
                <a:spcPts val="2106"/>
              </a:lnSpc>
            </a:pPr>
            <a:r>
              <a:rPr lang="en-US" sz="1350">
                <a:solidFill>
                  <a:srgbClr val="5C5A5D"/>
                </a:solidFill>
                <a:latin typeface="Arimo Light"/>
                <a:ea typeface="Arimo Light"/>
              </a:rPr>
              <a:t>Liu 等人在2016年设计了一个卷积神经网络（CNN），利用它来分析数据，构建极端天气事件（包括热带气旋）的三维结构。</a:t>
            </a:r>
          </a:p>
        </p:txBody>
      </p:sp>
      <p:sp>
        <p:nvSpPr>
          <p:cNvPr name="Freeform 7" id="7"/>
          <p:cNvSpPr/>
          <p:nvPr/>
        </p:nvSpPr>
        <p:spPr>
          <a:xfrm flipH="false" flipV="false" rot="-5400000">
            <a:off x="1996155" y="4303992"/>
            <a:ext cx="432855" cy="432855"/>
          </a:xfrm>
          <a:custGeom>
            <a:avLst/>
            <a:gdLst/>
            <a:ahLst/>
            <a:cxnLst/>
            <a:rect r="r" b="b" t="t" l="l"/>
            <a:pathLst>
              <a:path h="432855" w="432855">
                <a:moveTo>
                  <a:pt x="0" y="0"/>
                </a:moveTo>
                <a:lnTo>
                  <a:pt x="432855" y="0"/>
                </a:lnTo>
                <a:lnTo>
                  <a:pt x="432855" y="432855"/>
                </a:lnTo>
                <a:lnTo>
                  <a:pt x="0" y="432855"/>
                </a:lnTo>
                <a:lnTo>
                  <a:pt x="0" y="0"/>
                </a:lnTo>
                <a:close/>
              </a:path>
            </a:pathLst>
          </a:custGeom>
          <a:blipFill>
            <a:blip r:embed="rId2"/>
            <a:stretch>
              <a:fillRect l="0" t="0" r="0" b="0"/>
            </a:stretch>
          </a:blipFill>
        </p:spPr>
      </p:sp>
      <p:sp>
        <p:nvSpPr>
          <p:cNvPr name="TextBox 8" id="8"/>
          <p:cNvSpPr txBox="true"/>
          <p:nvPr/>
        </p:nvSpPr>
        <p:spPr>
          <a:xfrm rot="0">
            <a:off x="257508" y="5985523"/>
            <a:ext cx="3910149" cy="476250"/>
          </a:xfrm>
          <a:prstGeom prst="rect">
            <a:avLst/>
          </a:prstGeom>
        </p:spPr>
        <p:txBody>
          <a:bodyPr anchor="t" rtlCol="false" tIns="0" lIns="0" bIns="0" rIns="0">
            <a:spAutoFit/>
          </a:bodyPr>
          <a:lstStyle/>
          <a:p>
            <a:pPr algn="ctr">
              <a:lnSpc>
                <a:spcPts val="3600"/>
              </a:lnSpc>
            </a:pPr>
            <a:r>
              <a:rPr lang="en-US" sz="3000">
                <a:solidFill>
                  <a:srgbClr val="808080"/>
                </a:solidFill>
                <a:latin typeface="Arimo"/>
              </a:rPr>
              <a:t>2016</a:t>
            </a:r>
          </a:p>
        </p:txBody>
      </p:sp>
      <p:sp>
        <p:nvSpPr>
          <p:cNvPr name="Freeform 9" id="9"/>
          <p:cNvSpPr/>
          <p:nvPr/>
        </p:nvSpPr>
        <p:spPr>
          <a:xfrm flipH="false" flipV="false" rot="0">
            <a:off x="1931544" y="6679845"/>
            <a:ext cx="562077" cy="562077"/>
          </a:xfrm>
          <a:custGeom>
            <a:avLst/>
            <a:gdLst/>
            <a:ahLst/>
            <a:cxnLst/>
            <a:rect r="r" b="b" t="t" l="l"/>
            <a:pathLst>
              <a:path h="562077" w="562077">
                <a:moveTo>
                  <a:pt x="0" y="0"/>
                </a:moveTo>
                <a:lnTo>
                  <a:pt x="562077" y="0"/>
                </a:lnTo>
                <a:lnTo>
                  <a:pt x="562077" y="562077"/>
                </a:lnTo>
                <a:lnTo>
                  <a:pt x="0" y="562077"/>
                </a:lnTo>
                <a:lnTo>
                  <a:pt x="0" y="0"/>
                </a:lnTo>
                <a:close/>
              </a:path>
            </a:pathLst>
          </a:custGeom>
          <a:blipFill>
            <a:blip r:embed="rId3"/>
            <a:stretch>
              <a:fillRect l="0" t="0" r="0" b="0"/>
            </a:stretch>
          </a:blipFill>
        </p:spPr>
      </p:sp>
      <p:grpSp>
        <p:nvGrpSpPr>
          <p:cNvPr name="Group 10" id="10"/>
          <p:cNvGrpSpPr/>
          <p:nvPr/>
        </p:nvGrpSpPr>
        <p:grpSpPr>
          <a:xfrm rot="0">
            <a:off x="6752527" y="5069442"/>
            <a:ext cx="162000" cy="162000"/>
            <a:chOff x="0" y="0"/>
            <a:chExt cx="216000" cy="216000"/>
          </a:xfrm>
        </p:grpSpPr>
        <p:sp>
          <p:nvSpPr>
            <p:cNvPr name="Freeform 11" id="11"/>
            <p:cNvSpPr/>
            <p:nvPr/>
          </p:nvSpPr>
          <p:spPr>
            <a:xfrm flipH="false" flipV="false" rot="0">
              <a:off x="0" y="0"/>
              <a:ext cx="216027" cy="215900"/>
            </a:xfrm>
            <a:custGeom>
              <a:avLst/>
              <a:gdLst/>
              <a:ahLst/>
              <a:cxnLst/>
              <a:rect r="r" b="b" t="t" l="l"/>
              <a:pathLst>
                <a:path h="215900" w="216027">
                  <a:moveTo>
                    <a:pt x="216027" y="107950"/>
                  </a:moveTo>
                  <a:cubicBezTo>
                    <a:pt x="216027" y="48260"/>
                    <a:pt x="167640" y="0"/>
                    <a:pt x="108077" y="0"/>
                  </a:cubicBezTo>
                  <a:cubicBezTo>
                    <a:pt x="48514" y="0"/>
                    <a:pt x="0" y="48387"/>
                    <a:pt x="0" y="107950"/>
                  </a:cubicBezTo>
                  <a:cubicBezTo>
                    <a:pt x="0" y="167513"/>
                    <a:pt x="48387" y="215900"/>
                    <a:pt x="107950" y="215900"/>
                  </a:cubicBezTo>
                  <a:cubicBezTo>
                    <a:pt x="167513" y="215900"/>
                    <a:pt x="215900" y="167513"/>
                    <a:pt x="215900" y="107950"/>
                  </a:cubicBezTo>
                  <a:close/>
                </a:path>
              </a:pathLst>
            </a:custGeom>
            <a:solidFill>
              <a:srgbClr val="000000"/>
            </a:solidFill>
          </p:spPr>
        </p:sp>
      </p:grpSp>
      <p:sp>
        <p:nvSpPr>
          <p:cNvPr name="TextBox 12" id="12"/>
          <p:cNvSpPr txBox="true"/>
          <p:nvPr/>
        </p:nvSpPr>
        <p:spPr>
          <a:xfrm rot="0">
            <a:off x="5248568" y="6275936"/>
            <a:ext cx="3169920" cy="479679"/>
          </a:xfrm>
          <a:prstGeom prst="rect">
            <a:avLst/>
          </a:prstGeom>
        </p:spPr>
        <p:txBody>
          <a:bodyPr anchor="t" rtlCol="false" tIns="0" lIns="0" bIns="0" rIns="0">
            <a:spAutoFit/>
          </a:bodyPr>
          <a:lstStyle/>
          <a:p>
            <a:pPr algn="ctr">
              <a:lnSpc>
                <a:spcPts val="3887"/>
              </a:lnSpc>
            </a:pPr>
            <a:r>
              <a:rPr lang="en-US" sz="2700" spc="150">
                <a:solidFill>
                  <a:srgbClr val="4276AA"/>
                </a:solidFill>
                <a:latin typeface="Arimo Bold"/>
              </a:rPr>
              <a:t>RNN</a:t>
            </a:r>
          </a:p>
        </p:txBody>
      </p:sp>
      <p:sp>
        <p:nvSpPr>
          <p:cNvPr name="TextBox 13" id="13"/>
          <p:cNvSpPr txBox="true"/>
          <p:nvPr/>
        </p:nvSpPr>
        <p:spPr>
          <a:xfrm rot="0">
            <a:off x="4878453" y="6944935"/>
            <a:ext cx="3910149" cy="1071753"/>
          </a:xfrm>
          <a:prstGeom prst="rect">
            <a:avLst/>
          </a:prstGeom>
        </p:spPr>
        <p:txBody>
          <a:bodyPr anchor="t" rtlCol="false" tIns="0" lIns="0" bIns="0" rIns="0">
            <a:spAutoFit/>
          </a:bodyPr>
          <a:lstStyle/>
          <a:p>
            <a:pPr algn="l">
              <a:lnSpc>
                <a:spcPts val="2106"/>
              </a:lnSpc>
            </a:pPr>
            <a:r>
              <a:rPr lang="en-US" sz="1350">
                <a:solidFill>
                  <a:srgbClr val="5C5A5D"/>
                </a:solidFill>
                <a:latin typeface="Arimo Light"/>
                <a:ea typeface="Arimo Light"/>
              </a:rPr>
              <a:t>2016年，Moradi等人提出了一种稀疏的循环神经网络（RNN），用于自动提取二维台风的非线性特征。此外，他们还使用了动态时间规整（Dynamic Time Warping）来寻找与目标台风类似的路径。</a:t>
            </a:r>
          </a:p>
        </p:txBody>
      </p:sp>
      <p:sp>
        <p:nvSpPr>
          <p:cNvPr name="Freeform 14" id="14"/>
          <p:cNvSpPr/>
          <p:nvPr/>
        </p:nvSpPr>
        <p:spPr>
          <a:xfrm flipH="false" flipV="false" rot="-5400000">
            <a:off x="6617100" y="5665886"/>
            <a:ext cx="432855" cy="432855"/>
          </a:xfrm>
          <a:custGeom>
            <a:avLst/>
            <a:gdLst/>
            <a:ahLst/>
            <a:cxnLst/>
            <a:rect r="r" b="b" t="t" l="l"/>
            <a:pathLst>
              <a:path h="432855" w="432855">
                <a:moveTo>
                  <a:pt x="0" y="0"/>
                </a:moveTo>
                <a:lnTo>
                  <a:pt x="432855" y="0"/>
                </a:lnTo>
                <a:lnTo>
                  <a:pt x="432855" y="432855"/>
                </a:lnTo>
                <a:lnTo>
                  <a:pt x="0" y="432855"/>
                </a:lnTo>
                <a:lnTo>
                  <a:pt x="0" y="0"/>
                </a:lnTo>
                <a:close/>
              </a:path>
            </a:pathLst>
          </a:custGeom>
          <a:blipFill>
            <a:blip r:embed="rId2"/>
            <a:stretch>
              <a:fillRect l="0" t="0" r="0" b="0"/>
            </a:stretch>
          </a:blipFill>
        </p:spPr>
      </p:sp>
      <p:sp>
        <p:nvSpPr>
          <p:cNvPr name="TextBox 15" id="15"/>
          <p:cNvSpPr txBox="true"/>
          <p:nvPr/>
        </p:nvSpPr>
        <p:spPr>
          <a:xfrm rot="0">
            <a:off x="4878453" y="3842043"/>
            <a:ext cx="3910149" cy="476250"/>
          </a:xfrm>
          <a:prstGeom prst="rect">
            <a:avLst/>
          </a:prstGeom>
        </p:spPr>
        <p:txBody>
          <a:bodyPr anchor="t" rtlCol="false" tIns="0" lIns="0" bIns="0" rIns="0">
            <a:spAutoFit/>
          </a:bodyPr>
          <a:lstStyle/>
          <a:p>
            <a:pPr algn="ctr">
              <a:lnSpc>
                <a:spcPts val="3600"/>
              </a:lnSpc>
            </a:pPr>
            <a:r>
              <a:rPr lang="en-US" sz="3000">
                <a:solidFill>
                  <a:srgbClr val="808080"/>
                </a:solidFill>
                <a:latin typeface="Arimo"/>
              </a:rPr>
              <a:t>2016</a:t>
            </a:r>
          </a:p>
        </p:txBody>
      </p:sp>
      <p:sp>
        <p:nvSpPr>
          <p:cNvPr name="Freeform 16" id="16"/>
          <p:cNvSpPr/>
          <p:nvPr/>
        </p:nvSpPr>
        <p:spPr>
          <a:xfrm flipH="false" flipV="false" rot="0">
            <a:off x="6552489" y="3051282"/>
            <a:ext cx="562077" cy="562077"/>
          </a:xfrm>
          <a:custGeom>
            <a:avLst/>
            <a:gdLst/>
            <a:ahLst/>
            <a:cxnLst/>
            <a:rect r="r" b="b" t="t" l="l"/>
            <a:pathLst>
              <a:path h="562077" w="562077">
                <a:moveTo>
                  <a:pt x="0" y="0"/>
                </a:moveTo>
                <a:lnTo>
                  <a:pt x="562077" y="0"/>
                </a:lnTo>
                <a:lnTo>
                  <a:pt x="562077" y="562077"/>
                </a:lnTo>
                <a:lnTo>
                  <a:pt x="0" y="562077"/>
                </a:lnTo>
                <a:lnTo>
                  <a:pt x="0" y="0"/>
                </a:lnTo>
                <a:close/>
              </a:path>
            </a:pathLst>
          </a:custGeom>
          <a:blipFill>
            <a:blip r:embed="rId3"/>
            <a:stretch>
              <a:fillRect l="0" t="0" r="0" b="0"/>
            </a:stretch>
          </a:blipFill>
        </p:spPr>
      </p:sp>
      <p:sp>
        <p:nvSpPr>
          <p:cNvPr name="TextBox 17" id="17"/>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1.2 国内外研究现状</a:t>
            </a:r>
          </a:p>
        </p:txBody>
      </p:sp>
      <p:grpSp>
        <p:nvGrpSpPr>
          <p:cNvPr name="Group 18" id="18"/>
          <p:cNvGrpSpPr/>
          <p:nvPr/>
        </p:nvGrpSpPr>
        <p:grpSpPr>
          <a:xfrm rot="0">
            <a:off x="11373473" y="5066109"/>
            <a:ext cx="162000" cy="162000"/>
            <a:chOff x="0" y="0"/>
            <a:chExt cx="216000" cy="216000"/>
          </a:xfrm>
        </p:grpSpPr>
        <p:sp>
          <p:nvSpPr>
            <p:cNvPr name="Freeform 19" id="19"/>
            <p:cNvSpPr/>
            <p:nvPr/>
          </p:nvSpPr>
          <p:spPr>
            <a:xfrm flipH="false" flipV="false" rot="0">
              <a:off x="0" y="0"/>
              <a:ext cx="216027" cy="215900"/>
            </a:xfrm>
            <a:custGeom>
              <a:avLst/>
              <a:gdLst/>
              <a:ahLst/>
              <a:cxnLst/>
              <a:rect r="r" b="b" t="t" l="l"/>
              <a:pathLst>
                <a:path h="215900" w="216027">
                  <a:moveTo>
                    <a:pt x="216027" y="107950"/>
                  </a:moveTo>
                  <a:cubicBezTo>
                    <a:pt x="216027" y="48260"/>
                    <a:pt x="167640" y="0"/>
                    <a:pt x="108077" y="0"/>
                  </a:cubicBezTo>
                  <a:cubicBezTo>
                    <a:pt x="48514" y="0"/>
                    <a:pt x="0" y="48387"/>
                    <a:pt x="0" y="107950"/>
                  </a:cubicBezTo>
                  <a:cubicBezTo>
                    <a:pt x="0" y="167513"/>
                    <a:pt x="48387" y="215900"/>
                    <a:pt x="107950" y="215900"/>
                  </a:cubicBezTo>
                  <a:cubicBezTo>
                    <a:pt x="167513" y="215900"/>
                    <a:pt x="215900" y="167513"/>
                    <a:pt x="215900" y="107950"/>
                  </a:cubicBezTo>
                  <a:close/>
                </a:path>
              </a:pathLst>
            </a:custGeom>
            <a:solidFill>
              <a:srgbClr val="000000"/>
            </a:solidFill>
          </p:spPr>
        </p:sp>
      </p:grpSp>
      <p:sp>
        <p:nvSpPr>
          <p:cNvPr name="TextBox 20" id="20"/>
          <p:cNvSpPr txBox="true"/>
          <p:nvPr/>
        </p:nvSpPr>
        <p:spPr>
          <a:xfrm rot="0">
            <a:off x="9869512" y="2436366"/>
            <a:ext cx="3169920" cy="479679"/>
          </a:xfrm>
          <a:prstGeom prst="rect">
            <a:avLst/>
          </a:prstGeom>
        </p:spPr>
        <p:txBody>
          <a:bodyPr anchor="t" rtlCol="false" tIns="0" lIns="0" bIns="0" rIns="0">
            <a:spAutoFit/>
          </a:bodyPr>
          <a:lstStyle/>
          <a:p>
            <a:pPr algn="ctr">
              <a:lnSpc>
                <a:spcPts val="3887"/>
              </a:lnSpc>
            </a:pPr>
            <a:r>
              <a:rPr lang="en-US" sz="2700" spc="150">
                <a:solidFill>
                  <a:srgbClr val="4276AA"/>
                </a:solidFill>
                <a:latin typeface="Arimo Bold"/>
              </a:rPr>
              <a:t>LSTM</a:t>
            </a:r>
          </a:p>
        </p:txBody>
      </p:sp>
      <p:sp>
        <p:nvSpPr>
          <p:cNvPr name="TextBox 21" id="21"/>
          <p:cNvSpPr txBox="true"/>
          <p:nvPr/>
        </p:nvSpPr>
        <p:spPr>
          <a:xfrm rot="0">
            <a:off x="9144000" y="3059043"/>
            <a:ext cx="4620945" cy="1338453"/>
          </a:xfrm>
          <a:prstGeom prst="rect">
            <a:avLst/>
          </a:prstGeom>
        </p:spPr>
        <p:txBody>
          <a:bodyPr anchor="t" rtlCol="false" tIns="0" lIns="0" bIns="0" rIns="0">
            <a:spAutoFit/>
          </a:bodyPr>
          <a:lstStyle/>
          <a:p>
            <a:pPr algn="l">
              <a:lnSpc>
                <a:spcPts val="2106"/>
              </a:lnSpc>
            </a:pPr>
            <a:r>
              <a:rPr lang="en-US" sz="1350">
                <a:solidFill>
                  <a:srgbClr val="5C5A5D"/>
                </a:solidFill>
                <a:latin typeface="Arimo Light"/>
                <a:ea typeface="Arimo Light"/>
              </a:rPr>
              <a:t>为了克服动态时间规整方法需要台风单调性的限制，Alemany等人提出了一个全连接的循环神经网络，即长短期记忆 LSTM，用于构建二维台风的非线性特征。该工作的创新之处在于将台风的中心位置编码成人工网格点系统，以减少误差传播。</a:t>
            </a:r>
          </a:p>
        </p:txBody>
      </p:sp>
      <p:sp>
        <p:nvSpPr>
          <p:cNvPr name="Freeform 22" id="22"/>
          <p:cNvSpPr/>
          <p:nvPr/>
        </p:nvSpPr>
        <p:spPr>
          <a:xfrm flipH="false" flipV="false" rot="-5400000">
            <a:off x="11238045" y="4303992"/>
            <a:ext cx="432855" cy="432855"/>
          </a:xfrm>
          <a:custGeom>
            <a:avLst/>
            <a:gdLst/>
            <a:ahLst/>
            <a:cxnLst/>
            <a:rect r="r" b="b" t="t" l="l"/>
            <a:pathLst>
              <a:path h="432855" w="432855">
                <a:moveTo>
                  <a:pt x="0" y="0"/>
                </a:moveTo>
                <a:lnTo>
                  <a:pt x="432855" y="0"/>
                </a:lnTo>
                <a:lnTo>
                  <a:pt x="432855" y="432855"/>
                </a:lnTo>
                <a:lnTo>
                  <a:pt x="0" y="432855"/>
                </a:lnTo>
                <a:lnTo>
                  <a:pt x="0" y="0"/>
                </a:lnTo>
                <a:close/>
              </a:path>
            </a:pathLst>
          </a:custGeom>
          <a:blipFill>
            <a:blip r:embed="rId2"/>
            <a:stretch>
              <a:fillRect l="0" t="0" r="0" b="0"/>
            </a:stretch>
          </a:blipFill>
        </p:spPr>
      </p:sp>
      <p:sp>
        <p:nvSpPr>
          <p:cNvPr name="TextBox 23" id="23"/>
          <p:cNvSpPr txBox="true"/>
          <p:nvPr/>
        </p:nvSpPr>
        <p:spPr>
          <a:xfrm rot="0">
            <a:off x="9499398" y="5985523"/>
            <a:ext cx="3910149" cy="476250"/>
          </a:xfrm>
          <a:prstGeom prst="rect">
            <a:avLst/>
          </a:prstGeom>
        </p:spPr>
        <p:txBody>
          <a:bodyPr anchor="t" rtlCol="false" tIns="0" lIns="0" bIns="0" rIns="0">
            <a:spAutoFit/>
          </a:bodyPr>
          <a:lstStyle/>
          <a:p>
            <a:pPr algn="ctr">
              <a:lnSpc>
                <a:spcPts val="3600"/>
              </a:lnSpc>
            </a:pPr>
            <a:r>
              <a:rPr lang="en-US" sz="3000">
                <a:solidFill>
                  <a:srgbClr val="808080"/>
                </a:solidFill>
                <a:latin typeface="Arimo"/>
              </a:rPr>
              <a:t>2019</a:t>
            </a:r>
          </a:p>
        </p:txBody>
      </p:sp>
      <p:sp>
        <p:nvSpPr>
          <p:cNvPr name="Freeform 24" id="24"/>
          <p:cNvSpPr/>
          <p:nvPr/>
        </p:nvSpPr>
        <p:spPr>
          <a:xfrm flipH="false" flipV="false" rot="0">
            <a:off x="11173434" y="6679845"/>
            <a:ext cx="562077" cy="562077"/>
          </a:xfrm>
          <a:custGeom>
            <a:avLst/>
            <a:gdLst/>
            <a:ahLst/>
            <a:cxnLst/>
            <a:rect r="r" b="b" t="t" l="l"/>
            <a:pathLst>
              <a:path h="562077" w="562077">
                <a:moveTo>
                  <a:pt x="0" y="0"/>
                </a:moveTo>
                <a:lnTo>
                  <a:pt x="562077" y="0"/>
                </a:lnTo>
                <a:lnTo>
                  <a:pt x="562077" y="562077"/>
                </a:lnTo>
                <a:lnTo>
                  <a:pt x="0" y="562077"/>
                </a:lnTo>
                <a:lnTo>
                  <a:pt x="0" y="0"/>
                </a:lnTo>
                <a:close/>
              </a:path>
            </a:pathLst>
          </a:custGeom>
          <a:blipFill>
            <a:blip r:embed="rId3"/>
            <a:stretch>
              <a:fillRect l="0" t="0" r="0" b="0"/>
            </a:stretch>
          </a:blipFill>
        </p:spPr>
      </p:sp>
      <p:grpSp>
        <p:nvGrpSpPr>
          <p:cNvPr name="Group 25" id="25"/>
          <p:cNvGrpSpPr/>
          <p:nvPr/>
        </p:nvGrpSpPr>
        <p:grpSpPr>
          <a:xfrm rot="0">
            <a:off x="15994418" y="5069442"/>
            <a:ext cx="162000" cy="162000"/>
            <a:chOff x="0" y="0"/>
            <a:chExt cx="216000" cy="216000"/>
          </a:xfrm>
        </p:grpSpPr>
        <p:sp>
          <p:nvSpPr>
            <p:cNvPr name="Freeform 26" id="26"/>
            <p:cNvSpPr/>
            <p:nvPr/>
          </p:nvSpPr>
          <p:spPr>
            <a:xfrm flipH="false" flipV="false" rot="0">
              <a:off x="0" y="0"/>
              <a:ext cx="216027" cy="215900"/>
            </a:xfrm>
            <a:custGeom>
              <a:avLst/>
              <a:gdLst/>
              <a:ahLst/>
              <a:cxnLst/>
              <a:rect r="r" b="b" t="t" l="l"/>
              <a:pathLst>
                <a:path h="215900" w="216027">
                  <a:moveTo>
                    <a:pt x="216027" y="107950"/>
                  </a:moveTo>
                  <a:cubicBezTo>
                    <a:pt x="216027" y="48260"/>
                    <a:pt x="167640" y="0"/>
                    <a:pt x="108077" y="0"/>
                  </a:cubicBezTo>
                  <a:cubicBezTo>
                    <a:pt x="48514" y="0"/>
                    <a:pt x="0" y="48387"/>
                    <a:pt x="0" y="107950"/>
                  </a:cubicBezTo>
                  <a:cubicBezTo>
                    <a:pt x="0" y="167513"/>
                    <a:pt x="48387" y="215900"/>
                    <a:pt x="107950" y="215900"/>
                  </a:cubicBezTo>
                  <a:cubicBezTo>
                    <a:pt x="167513" y="215900"/>
                    <a:pt x="215900" y="167513"/>
                    <a:pt x="215900" y="107950"/>
                  </a:cubicBezTo>
                  <a:close/>
                </a:path>
              </a:pathLst>
            </a:custGeom>
            <a:solidFill>
              <a:srgbClr val="000000"/>
            </a:solidFill>
          </p:spPr>
        </p:sp>
      </p:grpSp>
      <p:sp>
        <p:nvSpPr>
          <p:cNvPr name="TextBox 27" id="27"/>
          <p:cNvSpPr txBox="true"/>
          <p:nvPr/>
        </p:nvSpPr>
        <p:spPr>
          <a:xfrm rot="0">
            <a:off x="14490458" y="6275936"/>
            <a:ext cx="3169920" cy="479679"/>
          </a:xfrm>
          <a:prstGeom prst="rect">
            <a:avLst/>
          </a:prstGeom>
        </p:spPr>
        <p:txBody>
          <a:bodyPr anchor="t" rtlCol="false" tIns="0" lIns="0" bIns="0" rIns="0">
            <a:spAutoFit/>
          </a:bodyPr>
          <a:lstStyle/>
          <a:p>
            <a:pPr algn="ctr">
              <a:lnSpc>
                <a:spcPts val="3887"/>
              </a:lnSpc>
            </a:pPr>
            <a:r>
              <a:rPr lang="en-US" sz="2700" spc="150">
                <a:solidFill>
                  <a:srgbClr val="4276AA"/>
                </a:solidFill>
                <a:latin typeface="Arimo Bold"/>
              </a:rPr>
              <a:t>ConvLSTM</a:t>
            </a:r>
          </a:p>
        </p:txBody>
      </p:sp>
      <p:sp>
        <p:nvSpPr>
          <p:cNvPr name="TextBox 28" id="28"/>
          <p:cNvSpPr txBox="true"/>
          <p:nvPr/>
        </p:nvSpPr>
        <p:spPr>
          <a:xfrm rot="0">
            <a:off x="14120343" y="6944935"/>
            <a:ext cx="3910149" cy="805053"/>
          </a:xfrm>
          <a:prstGeom prst="rect">
            <a:avLst/>
          </a:prstGeom>
        </p:spPr>
        <p:txBody>
          <a:bodyPr anchor="t" rtlCol="false" tIns="0" lIns="0" bIns="0" rIns="0">
            <a:spAutoFit/>
          </a:bodyPr>
          <a:lstStyle/>
          <a:p>
            <a:pPr algn="l">
              <a:lnSpc>
                <a:spcPts val="2106"/>
              </a:lnSpc>
            </a:pPr>
            <a:r>
              <a:rPr lang="en-US" sz="1350">
                <a:solidFill>
                  <a:srgbClr val="5C5A5D"/>
                </a:solidFill>
                <a:latin typeface="Arimo Light"/>
                <a:ea typeface="Arimo Light"/>
              </a:rPr>
              <a:t>Kim等人利用卷积LSTM（ConvLSTM）模型执行相同的任务。ConvLSTM相对于CNN的优势在于前者可以捕捉时间和空间之间的相关性。</a:t>
            </a:r>
          </a:p>
        </p:txBody>
      </p:sp>
      <p:sp>
        <p:nvSpPr>
          <p:cNvPr name="Freeform 29" id="29"/>
          <p:cNvSpPr/>
          <p:nvPr/>
        </p:nvSpPr>
        <p:spPr>
          <a:xfrm flipH="false" flipV="false" rot="-5400000">
            <a:off x="15858990" y="5665885"/>
            <a:ext cx="432855" cy="432855"/>
          </a:xfrm>
          <a:custGeom>
            <a:avLst/>
            <a:gdLst/>
            <a:ahLst/>
            <a:cxnLst/>
            <a:rect r="r" b="b" t="t" l="l"/>
            <a:pathLst>
              <a:path h="432855" w="432855">
                <a:moveTo>
                  <a:pt x="0" y="0"/>
                </a:moveTo>
                <a:lnTo>
                  <a:pt x="432855" y="0"/>
                </a:lnTo>
                <a:lnTo>
                  <a:pt x="432855" y="432855"/>
                </a:lnTo>
                <a:lnTo>
                  <a:pt x="0" y="432855"/>
                </a:lnTo>
                <a:lnTo>
                  <a:pt x="0" y="0"/>
                </a:lnTo>
                <a:close/>
              </a:path>
            </a:pathLst>
          </a:custGeom>
          <a:blipFill>
            <a:blip r:embed="rId2"/>
            <a:stretch>
              <a:fillRect l="0" t="0" r="0" b="0"/>
            </a:stretch>
          </a:blipFill>
        </p:spPr>
      </p:sp>
      <p:sp>
        <p:nvSpPr>
          <p:cNvPr name="TextBox 30" id="30"/>
          <p:cNvSpPr txBox="true"/>
          <p:nvPr/>
        </p:nvSpPr>
        <p:spPr>
          <a:xfrm rot="0">
            <a:off x="14120343" y="3842043"/>
            <a:ext cx="3910149" cy="476250"/>
          </a:xfrm>
          <a:prstGeom prst="rect">
            <a:avLst/>
          </a:prstGeom>
        </p:spPr>
        <p:txBody>
          <a:bodyPr anchor="t" rtlCol="false" tIns="0" lIns="0" bIns="0" rIns="0">
            <a:spAutoFit/>
          </a:bodyPr>
          <a:lstStyle/>
          <a:p>
            <a:pPr algn="ctr">
              <a:lnSpc>
                <a:spcPts val="3600"/>
              </a:lnSpc>
            </a:pPr>
            <a:r>
              <a:rPr lang="en-US" sz="3000">
                <a:solidFill>
                  <a:srgbClr val="808080"/>
                </a:solidFill>
                <a:latin typeface="Arimo"/>
              </a:rPr>
              <a:t>2019</a:t>
            </a:r>
          </a:p>
        </p:txBody>
      </p:sp>
      <p:sp>
        <p:nvSpPr>
          <p:cNvPr name="Freeform 31" id="31"/>
          <p:cNvSpPr/>
          <p:nvPr/>
        </p:nvSpPr>
        <p:spPr>
          <a:xfrm flipH="false" flipV="false" rot="0">
            <a:off x="15794379" y="3051282"/>
            <a:ext cx="562077" cy="562077"/>
          </a:xfrm>
          <a:custGeom>
            <a:avLst/>
            <a:gdLst/>
            <a:ahLst/>
            <a:cxnLst/>
            <a:rect r="r" b="b" t="t" l="l"/>
            <a:pathLst>
              <a:path h="562077" w="562077">
                <a:moveTo>
                  <a:pt x="0" y="0"/>
                </a:moveTo>
                <a:lnTo>
                  <a:pt x="562077" y="0"/>
                </a:lnTo>
                <a:lnTo>
                  <a:pt x="562077" y="562077"/>
                </a:lnTo>
                <a:lnTo>
                  <a:pt x="0" y="562077"/>
                </a:lnTo>
                <a:lnTo>
                  <a:pt x="0" y="0"/>
                </a:lnTo>
                <a:close/>
              </a:path>
            </a:pathLst>
          </a:custGeom>
          <a:blipFill>
            <a:blip r:embed="rId3"/>
            <a:stretch>
              <a:fillRect l="0" t="0" r="0" b="0"/>
            </a:stretch>
          </a:blipFill>
        </p:spPr>
      </p:sp>
      <p:sp>
        <p:nvSpPr>
          <p:cNvPr name="Freeform 32" id="3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4"/>
            <a:stretch>
              <a:fillRect l="-4" t="0" r="-4"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34709" y="2614416"/>
            <a:ext cx="2006207" cy="585812"/>
          </a:xfrm>
          <a:custGeom>
            <a:avLst/>
            <a:gdLst/>
            <a:ahLst/>
            <a:cxnLst/>
            <a:rect r="r" b="b" t="t" l="l"/>
            <a:pathLst>
              <a:path h="585812" w="2006207">
                <a:moveTo>
                  <a:pt x="0" y="0"/>
                </a:moveTo>
                <a:lnTo>
                  <a:pt x="2006206" y="0"/>
                </a:lnTo>
                <a:lnTo>
                  <a:pt x="2006206" y="585812"/>
                </a:lnTo>
                <a:lnTo>
                  <a:pt x="0" y="585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06353" y="59817"/>
            <a:ext cx="8075293" cy="968883"/>
          </a:xfrm>
          <a:prstGeom prst="rect">
            <a:avLst/>
          </a:prstGeom>
        </p:spPr>
        <p:txBody>
          <a:bodyPr anchor="t" rtlCol="false" tIns="0" lIns="0" bIns="0" rIns="0">
            <a:spAutoFit/>
          </a:bodyPr>
          <a:lstStyle/>
          <a:p>
            <a:pPr algn="ctr">
              <a:lnSpc>
                <a:spcPts val="7775"/>
              </a:lnSpc>
            </a:pPr>
            <a:r>
              <a:rPr lang="en-US" sz="5400" spc="150">
                <a:solidFill>
                  <a:srgbClr val="4276AA"/>
                </a:solidFill>
                <a:latin typeface="Arimo Bold"/>
                <a:ea typeface="Arimo Bold"/>
              </a:rPr>
              <a:t>1. 3 主要贡献</a:t>
            </a:r>
          </a:p>
        </p:txBody>
      </p:sp>
      <p:sp>
        <p:nvSpPr>
          <p:cNvPr name="TextBox 4" id="4"/>
          <p:cNvSpPr txBox="true"/>
          <p:nvPr/>
        </p:nvSpPr>
        <p:spPr>
          <a:xfrm rot="0">
            <a:off x="1028700" y="914400"/>
            <a:ext cx="5194663" cy="56769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ea typeface="Arimo Light"/>
              </a:rPr>
              <a:t>单一数据源</a:t>
            </a:r>
          </a:p>
        </p:txBody>
      </p:sp>
      <p:sp>
        <p:nvSpPr>
          <p:cNvPr name="TextBox 5" id="5"/>
          <p:cNvSpPr txBox="true"/>
          <p:nvPr/>
        </p:nvSpPr>
        <p:spPr>
          <a:xfrm rot="0">
            <a:off x="1028700" y="4218253"/>
            <a:ext cx="5194663" cy="588264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ea typeface="Arimo Light"/>
              </a:rPr>
              <a:t>多源数据</a:t>
            </a:r>
          </a:p>
          <a:p>
            <a:pPr algn="l" marL="1295394" indent="-431798" lvl="2">
              <a:lnSpc>
                <a:spcPts val="4679"/>
              </a:lnSpc>
              <a:buFont typeface="Arial"/>
              <a:buChar char="⚬"/>
            </a:pPr>
            <a:r>
              <a:rPr lang="en-US" sz="2999">
                <a:solidFill>
                  <a:srgbClr val="5C5A5D"/>
                </a:solidFill>
                <a:ea typeface="Arimo Light"/>
              </a:rPr>
              <a:t>图像数据</a:t>
            </a:r>
          </a:p>
          <a:p>
            <a:pPr algn="l" marL="1943090" indent="-485773" lvl="3">
              <a:lnSpc>
                <a:spcPts val="4679"/>
              </a:lnSpc>
              <a:buFont typeface="Arial"/>
              <a:buChar char="￭"/>
            </a:pPr>
            <a:r>
              <a:rPr lang="en-US" sz="2999">
                <a:solidFill>
                  <a:srgbClr val="5C5A5D"/>
                </a:solidFill>
                <a:latin typeface="Arimo Light"/>
                <a:ea typeface="Arimo Light"/>
              </a:rPr>
              <a:t>IR 图像</a:t>
            </a:r>
          </a:p>
          <a:p>
            <a:pPr algn="l" marL="1943090" indent="-485773" lvl="3">
              <a:lnSpc>
                <a:spcPts val="4679"/>
              </a:lnSpc>
              <a:buFont typeface="Arial"/>
              <a:buChar char="￭"/>
            </a:pPr>
            <a:r>
              <a:rPr lang="en-US" sz="2999">
                <a:solidFill>
                  <a:srgbClr val="5C5A5D"/>
                </a:solidFill>
                <a:latin typeface="Arimo Light"/>
                <a:ea typeface="Arimo Light"/>
              </a:rPr>
              <a:t>WV 图像</a:t>
            </a:r>
          </a:p>
          <a:p>
            <a:pPr algn="l" marL="1943090" indent="-485773" lvl="3">
              <a:lnSpc>
                <a:spcPts val="4679"/>
              </a:lnSpc>
              <a:buFont typeface="Arial"/>
              <a:buChar char="￭"/>
            </a:pPr>
            <a:r>
              <a:rPr lang="en-US" sz="2999">
                <a:solidFill>
                  <a:srgbClr val="5C5A5D"/>
                </a:solidFill>
                <a:latin typeface="Arimo Light"/>
                <a:ea typeface="Arimo Light"/>
              </a:rPr>
              <a:t>PMW 图像</a:t>
            </a:r>
          </a:p>
          <a:p>
            <a:pPr algn="l" marL="1295394" indent="-431798" lvl="2">
              <a:lnSpc>
                <a:spcPts val="4679"/>
              </a:lnSpc>
              <a:buFont typeface="Arial"/>
              <a:buChar char="⚬"/>
            </a:pPr>
            <a:r>
              <a:rPr lang="en-US" sz="2999">
                <a:solidFill>
                  <a:srgbClr val="5C5A5D"/>
                </a:solidFill>
                <a:latin typeface="Arimo Light"/>
                <a:ea typeface="Arimo Light"/>
              </a:rPr>
              <a:t>季后分析 TC 相关信息</a:t>
            </a:r>
          </a:p>
          <a:p>
            <a:pPr algn="l" marL="1943090" indent="-485773" lvl="3">
              <a:lnSpc>
                <a:spcPts val="4679"/>
              </a:lnSpc>
              <a:buFont typeface="Arial"/>
              <a:buChar char="￭"/>
            </a:pPr>
            <a:r>
              <a:rPr lang="en-US" sz="2999">
                <a:solidFill>
                  <a:srgbClr val="5C5A5D"/>
                </a:solidFill>
                <a:latin typeface="Arimo Light"/>
                <a:ea typeface="Arimo Light"/>
              </a:rPr>
              <a:t>TC 位置</a:t>
            </a:r>
          </a:p>
          <a:p>
            <a:pPr algn="l" marL="1943090" indent="-485773" lvl="3">
              <a:lnSpc>
                <a:spcPts val="4679"/>
              </a:lnSpc>
              <a:buFont typeface="Arial"/>
              <a:buChar char="￭"/>
            </a:pPr>
            <a:r>
              <a:rPr lang="en-US" sz="2999">
                <a:solidFill>
                  <a:srgbClr val="5C5A5D"/>
                </a:solidFill>
                <a:ea typeface="Arimo Light"/>
              </a:rPr>
              <a:t>平移速度</a:t>
            </a:r>
          </a:p>
          <a:p>
            <a:pPr algn="l" marL="1943090" indent="-485773" lvl="3">
              <a:lnSpc>
                <a:spcPts val="4679"/>
              </a:lnSpc>
              <a:buFont typeface="Arial"/>
              <a:buChar char="￭"/>
            </a:pPr>
            <a:r>
              <a:rPr lang="en-US" sz="2999">
                <a:solidFill>
                  <a:srgbClr val="5C5A5D"/>
                </a:solidFill>
                <a:ea typeface="Arimo Light"/>
              </a:rPr>
              <a:t>当地时间</a:t>
            </a:r>
          </a:p>
          <a:p>
            <a:pPr algn="l" marL="1943090" indent="-485773" lvl="3">
              <a:lnSpc>
                <a:spcPts val="4679"/>
              </a:lnSpc>
              <a:buFont typeface="Arial"/>
              <a:buChar char="￭"/>
            </a:pPr>
            <a:r>
              <a:rPr lang="en-US" sz="2999">
                <a:solidFill>
                  <a:srgbClr val="5C5A5D"/>
                </a:solidFill>
                <a:latin typeface="Arimo Light"/>
              </a:rPr>
              <a:t>......</a:t>
            </a:r>
          </a:p>
        </p:txBody>
      </p:sp>
      <p:sp>
        <p:nvSpPr>
          <p:cNvPr name="TextBox 6" id="6"/>
          <p:cNvSpPr txBox="true"/>
          <p:nvPr/>
        </p:nvSpPr>
        <p:spPr>
          <a:xfrm rot="0">
            <a:off x="6546668" y="914400"/>
            <a:ext cx="5194663" cy="56769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ea typeface="Arimo Light"/>
              </a:rPr>
              <a:t>单一模型</a:t>
            </a:r>
          </a:p>
        </p:txBody>
      </p:sp>
      <p:sp>
        <p:nvSpPr>
          <p:cNvPr name="TextBox 7" id="7"/>
          <p:cNvSpPr txBox="true"/>
          <p:nvPr/>
        </p:nvSpPr>
        <p:spPr>
          <a:xfrm rot="0">
            <a:off x="6662473" y="4218253"/>
            <a:ext cx="5194663" cy="233934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ea typeface="Arimo Light"/>
              </a:rPr>
              <a:t>集成不同的模型</a:t>
            </a:r>
          </a:p>
          <a:p>
            <a:pPr algn="l" marL="1295394" indent="-431798" lvl="2">
              <a:lnSpc>
                <a:spcPts val="4679"/>
              </a:lnSpc>
              <a:buFont typeface="Arial"/>
              <a:buChar char="⚬"/>
            </a:pPr>
            <a:r>
              <a:rPr lang="en-US" sz="2999">
                <a:solidFill>
                  <a:srgbClr val="5C5A5D"/>
                </a:solidFill>
                <a:latin typeface="Arimo Light"/>
              </a:rPr>
              <a:t>CNN</a:t>
            </a:r>
          </a:p>
          <a:p>
            <a:pPr algn="l" marL="1295394" indent="-431798" lvl="2">
              <a:lnSpc>
                <a:spcPts val="4679"/>
              </a:lnSpc>
              <a:buFont typeface="Arial"/>
              <a:buChar char="⚬"/>
            </a:pPr>
            <a:r>
              <a:rPr lang="en-US" sz="2999">
                <a:solidFill>
                  <a:srgbClr val="5C5A5D"/>
                </a:solidFill>
                <a:latin typeface="Arimo Light"/>
              </a:rPr>
              <a:t>LSTM</a:t>
            </a:r>
          </a:p>
          <a:p>
            <a:pPr algn="l" marL="1295394" indent="-431798" lvl="2">
              <a:lnSpc>
                <a:spcPts val="4679"/>
              </a:lnSpc>
              <a:buFont typeface="Arial"/>
              <a:buChar char="⚬"/>
            </a:pPr>
            <a:r>
              <a:rPr lang="en-US" sz="2999">
                <a:solidFill>
                  <a:srgbClr val="5C5A5D"/>
                </a:solidFill>
                <a:latin typeface="Arimo Light"/>
              </a:rPr>
              <a:t>ConvLTSM</a:t>
            </a:r>
          </a:p>
        </p:txBody>
      </p:sp>
      <p:sp>
        <p:nvSpPr>
          <p:cNvPr name="Freeform 8" id="8"/>
          <p:cNvSpPr/>
          <p:nvPr/>
        </p:nvSpPr>
        <p:spPr>
          <a:xfrm flipH="false" flipV="false" rot="5400000">
            <a:off x="7130043" y="2614416"/>
            <a:ext cx="2006207" cy="585812"/>
          </a:xfrm>
          <a:custGeom>
            <a:avLst/>
            <a:gdLst/>
            <a:ahLst/>
            <a:cxnLst/>
            <a:rect r="r" b="b" t="t" l="l"/>
            <a:pathLst>
              <a:path h="585812" w="2006207">
                <a:moveTo>
                  <a:pt x="0" y="0"/>
                </a:moveTo>
                <a:lnTo>
                  <a:pt x="2006207" y="0"/>
                </a:lnTo>
                <a:lnTo>
                  <a:pt x="2006207" y="585812"/>
                </a:lnTo>
                <a:lnTo>
                  <a:pt x="0" y="585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064636" y="914400"/>
            <a:ext cx="5194663" cy="56769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latin typeface="Arimo Light"/>
                <a:ea typeface="Arimo Light"/>
              </a:rPr>
              <a:t>MSE + MAE 评估</a:t>
            </a:r>
          </a:p>
        </p:txBody>
      </p:sp>
      <p:sp>
        <p:nvSpPr>
          <p:cNvPr name="Freeform 10" id="10"/>
          <p:cNvSpPr/>
          <p:nvPr/>
        </p:nvSpPr>
        <p:spPr>
          <a:xfrm flipH="false" flipV="false" rot="5400000">
            <a:off x="13210905" y="2614416"/>
            <a:ext cx="2006207" cy="585812"/>
          </a:xfrm>
          <a:custGeom>
            <a:avLst/>
            <a:gdLst/>
            <a:ahLst/>
            <a:cxnLst/>
            <a:rect r="r" b="b" t="t" l="l"/>
            <a:pathLst>
              <a:path h="585812" w="2006207">
                <a:moveTo>
                  <a:pt x="0" y="0"/>
                </a:moveTo>
                <a:lnTo>
                  <a:pt x="2006206" y="0"/>
                </a:lnTo>
                <a:lnTo>
                  <a:pt x="2006206" y="585812"/>
                </a:lnTo>
                <a:lnTo>
                  <a:pt x="0" y="585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2064636" y="4215225"/>
            <a:ext cx="5194663" cy="4110991"/>
          </a:xfrm>
          <a:prstGeom prst="rect">
            <a:avLst/>
          </a:prstGeom>
        </p:spPr>
        <p:txBody>
          <a:bodyPr anchor="t" rtlCol="false" tIns="0" lIns="0" bIns="0" rIns="0">
            <a:spAutoFit/>
          </a:bodyPr>
          <a:lstStyle/>
          <a:p>
            <a:pPr algn="l" marL="647697" indent="-323848" lvl="1">
              <a:lnSpc>
                <a:spcPts val="4679"/>
              </a:lnSpc>
              <a:buFont typeface="Arial"/>
              <a:buChar char="•"/>
            </a:pPr>
            <a:r>
              <a:rPr lang="en-US" sz="2999">
                <a:solidFill>
                  <a:srgbClr val="5C5A5D"/>
                </a:solidFill>
                <a:latin typeface="Arimo Light"/>
                <a:ea typeface="Arimo Light"/>
              </a:rPr>
              <a:t>综合台风强度和路径对预测台风和实际台风的相似度进行量化评估，最终预测台风和实际台风的相似度能够达到87%以上，说明模型有着相对较为良好的性能。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200" y="-42862"/>
            <a:ext cx="18440400" cy="10372725"/>
          </a:xfrm>
          <a:custGeom>
            <a:avLst/>
            <a:gdLst/>
            <a:ahLst/>
            <a:cxnLst/>
            <a:rect r="r" b="b" t="t" l="l"/>
            <a:pathLst>
              <a:path h="10372725" w="18440400">
                <a:moveTo>
                  <a:pt x="0" y="0"/>
                </a:moveTo>
                <a:lnTo>
                  <a:pt x="18440400" y="0"/>
                </a:lnTo>
                <a:lnTo>
                  <a:pt x="18440400" y="10372724"/>
                </a:lnTo>
                <a:lnTo>
                  <a:pt x="0" y="10372724"/>
                </a:lnTo>
                <a:lnTo>
                  <a:pt x="0" y="0"/>
                </a:lnTo>
                <a:close/>
              </a:path>
            </a:pathLst>
          </a:custGeom>
          <a:blipFill>
            <a:blip r:embed="rId2"/>
            <a:stretch>
              <a:fillRect l="-9" t="0" r="-9" b="-6"/>
            </a:stretch>
          </a:blipFill>
        </p:spPr>
      </p:sp>
      <p:grpSp>
        <p:nvGrpSpPr>
          <p:cNvPr name="Group 3" id="3"/>
          <p:cNvGrpSpPr/>
          <p:nvPr/>
        </p:nvGrpSpPr>
        <p:grpSpPr>
          <a:xfrm rot="0">
            <a:off x="5372123" y="1899557"/>
            <a:ext cx="6487886" cy="6487886"/>
            <a:chOff x="0" y="0"/>
            <a:chExt cx="7569200" cy="7569200"/>
          </a:xfrm>
        </p:grpSpPr>
        <p:sp>
          <p:nvSpPr>
            <p:cNvPr name="Freeform 4" id="4"/>
            <p:cNvSpPr/>
            <p:nvPr/>
          </p:nvSpPr>
          <p:spPr>
            <a:xfrm flipH="false" flipV="false" rot="0">
              <a:off x="0" y="0"/>
              <a:ext cx="7569200" cy="7569200"/>
            </a:xfrm>
            <a:custGeom>
              <a:avLst/>
              <a:gdLst/>
              <a:ahLst/>
              <a:cxnLst/>
              <a:rect r="r" b="b" t="t" l="l"/>
              <a:pathLst>
                <a:path h="7569200" w="7569200">
                  <a:moveTo>
                    <a:pt x="0" y="3784600"/>
                  </a:moveTo>
                  <a:cubicBezTo>
                    <a:pt x="0" y="1694434"/>
                    <a:pt x="1694434" y="0"/>
                    <a:pt x="3784600" y="0"/>
                  </a:cubicBezTo>
                  <a:cubicBezTo>
                    <a:pt x="5874766" y="0"/>
                    <a:pt x="7569200" y="1694434"/>
                    <a:pt x="7569200" y="3784600"/>
                  </a:cubicBezTo>
                  <a:cubicBezTo>
                    <a:pt x="7569200" y="5874766"/>
                    <a:pt x="5874766" y="7569200"/>
                    <a:pt x="3784600" y="7569200"/>
                  </a:cubicBezTo>
                  <a:cubicBezTo>
                    <a:pt x="1694434" y="7569200"/>
                    <a:pt x="0" y="5874766"/>
                    <a:pt x="0" y="3784600"/>
                  </a:cubicBezTo>
                  <a:close/>
                </a:path>
              </a:pathLst>
            </a:custGeom>
            <a:solidFill>
              <a:srgbClr val="213B55">
                <a:alpha val="78824"/>
              </a:srgbClr>
            </a:solidFill>
          </p:spPr>
        </p:sp>
      </p:grpSp>
      <p:grpSp>
        <p:nvGrpSpPr>
          <p:cNvPr name="Group 5" id="5"/>
          <p:cNvGrpSpPr/>
          <p:nvPr/>
        </p:nvGrpSpPr>
        <p:grpSpPr>
          <a:xfrm rot="0">
            <a:off x="5082971" y="1616542"/>
            <a:ext cx="7053943" cy="7053943"/>
            <a:chOff x="0" y="0"/>
            <a:chExt cx="8229600" cy="8229600"/>
          </a:xfrm>
        </p:grpSpPr>
        <p:sp>
          <p:nvSpPr>
            <p:cNvPr name="Freeform 6" id="6"/>
            <p:cNvSpPr/>
            <p:nvPr/>
          </p:nvSpPr>
          <p:spPr>
            <a:xfrm flipH="false" flipV="false" rot="0">
              <a:off x="0" y="0"/>
              <a:ext cx="8229600" cy="8229600"/>
            </a:xfrm>
            <a:custGeom>
              <a:avLst/>
              <a:gdLst/>
              <a:ahLst/>
              <a:cxnLst/>
              <a:rect r="r" b="b" t="t" l="l"/>
              <a:pathLst>
                <a:path h="8229600" w="8229600">
                  <a:moveTo>
                    <a:pt x="0" y="4114800"/>
                  </a:moveTo>
                  <a:cubicBezTo>
                    <a:pt x="0" y="1842262"/>
                    <a:pt x="1842262" y="0"/>
                    <a:pt x="4114800" y="0"/>
                  </a:cubicBezTo>
                  <a:cubicBezTo>
                    <a:pt x="6387338" y="0"/>
                    <a:pt x="8229600" y="1842262"/>
                    <a:pt x="8229600" y="4114800"/>
                  </a:cubicBezTo>
                  <a:cubicBezTo>
                    <a:pt x="8229600" y="6387338"/>
                    <a:pt x="6387338" y="8229600"/>
                    <a:pt x="4114800" y="8229600"/>
                  </a:cubicBezTo>
                  <a:cubicBezTo>
                    <a:pt x="1842262" y="8229600"/>
                    <a:pt x="0" y="6387338"/>
                    <a:pt x="0" y="4114800"/>
                  </a:cubicBezTo>
                  <a:close/>
                </a:path>
              </a:pathLst>
            </a:custGeom>
            <a:solidFill>
              <a:srgbClr val="476681">
                <a:alpha val="40784"/>
              </a:srgbClr>
            </a:solidFill>
          </p:spPr>
        </p:sp>
      </p:grpSp>
      <p:sp>
        <p:nvSpPr>
          <p:cNvPr name="AutoShape 7" id="7"/>
          <p:cNvSpPr/>
          <p:nvPr/>
        </p:nvSpPr>
        <p:spPr>
          <a:xfrm rot="-2374899">
            <a:off x="10210314" y="2520723"/>
            <a:ext cx="2853075" cy="0"/>
          </a:xfrm>
          <a:prstGeom prst="line">
            <a:avLst/>
          </a:prstGeom>
          <a:ln cap="rnd" w="9525">
            <a:solidFill>
              <a:srgbClr val="FFFFFF"/>
            </a:solidFill>
            <a:prstDash val="solid"/>
            <a:headEnd type="none" len="sm" w="sm"/>
            <a:tailEnd type="none" len="sm" w="sm"/>
          </a:ln>
        </p:spPr>
      </p:sp>
      <p:sp>
        <p:nvSpPr>
          <p:cNvPr name="TextBox 8" id="8"/>
          <p:cNvSpPr txBox="true"/>
          <p:nvPr/>
        </p:nvSpPr>
        <p:spPr>
          <a:xfrm rot="0">
            <a:off x="6810124" y="3529301"/>
            <a:ext cx="3611880" cy="1181100"/>
          </a:xfrm>
          <a:prstGeom prst="rect">
            <a:avLst/>
          </a:prstGeom>
        </p:spPr>
        <p:txBody>
          <a:bodyPr anchor="t" rtlCol="false" tIns="0" lIns="0" bIns="0" rIns="0">
            <a:spAutoFit/>
          </a:bodyPr>
          <a:lstStyle/>
          <a:p>
            <a:pPr algn="ctr">
              <a:lnSpc>
                <a:spcPts val="9051"/>
              </a:lnSpc>
            </a:pPr>
            <a:r>
              <a:rPr lang="en-US" sz="7542">
                <a:solidFill>
                  <a:srgbClr val="FFFFFF"/>
                </a:solidFill>
                <a:latin typeface="Arimo Bold"/>
              </a:rPr>
              <a:t>Part  2</a:t>
            </a:r>
          </a:p>
        </p:txBody>
      </p:sp>
      <p:sp>
        <p:nvSpPr>
          <p:cNvPr name="TextBox 9" id="9"/>
          <p:cNvSpPr txBox="true"/>
          <p:nvPr/>
        </p:nvSpPr>
        <p:spPr>
          <a:xfrm rot="0">
            <a:off x="6420961" y="6083447"/>
            <a:ext cx="4390209" cy="639536"/>
          </a:xfrm>
          <a:prstGeom prst="rect">
            <a:avLst/>
          </a:prstGeom>
        </p:spPr>
        <p:txBody>
          <a:bodyPr anchor="t" rtlCol="false" tIns="0" lIns="0" bIns="0" rIns="0">
            <a:spAutoFit/>
          </a:bodyPr>
          <a:lstStyle/>
          <a:p>
            <a:pPr algn="ctr">
              <a:lnSpc>
                <a:spcPts val="4937"/>
              </a:lnSpc>
            </a:pPr>
            <a:r>
              <a:rPr lang="en-US" sz="4114">
                <a:solidFill>
                  <a:srgbClr val="FFFFFF"/>
                </a:solidFill>
                <a:ea typeface="Arimo"/>
              </a:rPr>
              <a:t>研究过程</a:t>
            </a:r>
          </a:p>
        </p:txBody>
      </p:sp>
      <p:sp>
        <p:nvSpPr>
          <p:cNvPr name="AutoShape 10" id="10"/>
          <p:cNvSpPr/>
          <p:nvPr/>
        </p:nvSpPr>
        <p:spPr>
          <a:xfrm rot="17367">
            <a:off x="6455224" y="5144180"/>
            <a:ext cx="430943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无背景logo"/>
          <p:cNvSpPr/>
          <p:nvPr/>
        </p:nvSpPr>
        <p:spPr>
          <a:xfrm flipH="false" flipV="false" rot="0">
            <a:off x="15108555" y="114300"/>
            <a:ext cx="2534603" cy="1287780"/>
          </a:xfrm>
          <a:custGeom>
            <a:avLst/>
            <a:gdLst/>
            <a:ahLst/>
            <a:cxnLst/>
            <a:rect r="r" b="b" t="t" l="l"/>
            <a:pathLst>
              <a:path h="1287780" w="2534603">
                <a:moveTo>
                  <a:pt x="0" y="0"/>
                </a:moveTo>
                <a:lnTo>
                  <a:pt x="2534603" y="0"/>
                </a:lnTo>
                <a:lnTo>
                  <a:pt x="2534603" y="1287780"/>
                </a:lnTo>
                <a:lnTo>
                  <a:pt x="0" y="1287780"/>
                </a:lnTo>
                <a:lnTo>
                  <a:pt x="0" y="0"/>
                </a:lnTo>
                <a:close/>
              </a:path>
            </a:pathLst>
          </a:custGeom>
          <a:blipFill>
            <a:blip r:embed="rId2"/>
            <a:stretch>
              <a:fillRect l="-4" t="0" r="-4" b="0"/>
            </a:stretch>
          </a:blipFill>
        </p:spPr>
      </p:sp>
      <p:sp>
        <p:nvSpPr>
          <p:cNvPr name="Freeform 3" id="3"/>
          <p:cNvSpPr/>
          <p:nvPr/>
        </p:nvSpPr>
        <p:spPr>
          <a:xfrm flipH="false" flipV="false" rot="0">
            <a:off x="1028700" y="1598874"/>
            <a:ext cx="16230600" cy="7659426"/>
          </a:xfrm>
          <a:custGeom>
            <a:avLst/>
            <a:gdLst/>
            <a:ahLst/>
            <a:cxnLst/>
            <a:rect r="r" b="b" t="t" l="l"/>
            <a:pathLst>
              <a:path h="7659426" w="16230600">
                <a:moveTo>
                  <a:pt x="0" y="0"/>
                </a:moveTo>
                <a:lnTo>
                  <a:pt x="16230600" y="0"/>
                </a:lnTo>
                <a:lnTo>
                  <a:pt x="16230600" y="7659426"/>
                </a:lnTo>
                <a:lnTo>
                  <a:pt x="0" y="7659426"/>
                </a:lnTo>
                <a:lnTo>
                  <a:pt x="0" y="0"/>
                </a:lnTo>
                <a:close/>
              </a:path>
            </a:pathLst>
          </a:custGeom>
          <a:blipFill>
            <a:blip r:embed="rId3"/>
            <a:stretch>
              <a:fillRect l="0" t="-302" r="0" b="-1062"/>
            </a:stretch>
          </a:blipFill>
        </p:spPr>
      </p:sp>
      <p:sp>
        <p:nvSpPr>
          <p:cNvPr name="TextBox 4" id="4"/>
          <p:cNvSpPr txBox="true"/>
          <p:nvPr/>
        </p:nvSpPr>
        <p:spPr>
          <a:xfrm rot="0">
            <a:off x="5106353" y="28855"/>
            <a:ext cx="8075294" cy="1189482"/>
          </a:xfrm>
          <a:prstGeom prst="rect">
            <a:avLst/>
          </a:prstGeom>
        </p:spPr>
        <p:txBody>
          <a:bodyPr anchor="t" rtlCol="false" tIns="0" lIns="0" bIns="0" rIns="0">
            <a:spAutoFit/>
          </a:bodyPr>
          <a:lstStyle/>
          <a:p>
            <a:pPr algn="ctr">
              <a:lnSpc>
                <a:spcPts val="9504"/>
              </a:lnSpc>
            </a:pPr>
            <a:r>
              <a:rPr lang="en-US" sz="6600" spc="150">
                <a:solidFill>
                  <a:srgbClr val="4276AA"/>
                </a:solidFill>
                <a:latin typeface="Arimo Bold"/>
                <a:ea typeface="Arimo Bold"/>
              </a:rPr>
              <a:t>2 研究过程</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DAGHE2dGvw0</dc:identifier>
  <dcterms:modified xsi:type="dcterms:W3CDTF">2011-08-01T06:04:30Z</dcterms:modified>
  <cp:revision>1</cp:revision>
  <dc:title>基于多源数据融合的台风强度和路径预报</dc:title>
</cp:coreProperties>
</file>